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19"/>
  </p:notesMasterIdLst>
  <p:sldIdLst>
    <p:sldId id="256" r:id="rId2"/>
    <p:sldId id="257" r:id="rId3"/>
    <p:sldId id="273" r:id="rId4"/>
    <p:sldId id="279" r:id="rId5"/>
    <p:sldId id="277" r:id="rId6"/>
    <p:sldId id="259" r:id="rId7"/>
    <p:sldId id="265" r:id="rId8"/>
    <p:sldId id="292" r:id="rId9"/>
    <p:sldId id="294" r:id="rId10"/>
    <p:sldId id="296" r:id="rId11"/>
    <p:sldId id="297" r:id="rId12"/>
    <p:sldId id="293" r:id="rId13"/>
    <p:sldId id="298" r:id="rId14"/>
    <p:sldId id="300" r:id="rId15"/>
    <p:sldId id="301" r:id="rId16"/>
    <p:sldId id="377" r:id="rId17"/>
    <p:sldId id="412"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6"/>
    <p:restoredTop sz="71701"/>
  </p:normalViewPr>
  <p:slideViewPr>
    <p:cSldViewPr>
      <p:cViewPr varScale="1">
        <p:scale>
          <a:sx n="85" d="100"/>
          <a:sy n="85" d="100"/>
        </p:scale>
        <p:origin x="1440" y="17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2025. 2. 16.</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opengl.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kr.pinterest.com/source/media-cache-ec3.pinimg.com"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people.eecs.berkeley.edu/~ravir/papers/tsvbrdf/index.html" TargetMode="External"/><Relationship Id="rId4" Type="http://schemas.openxmlformats.org/officeDocument/2006/relationships/hyperlink" Target="https://jeannemk.wordpress.com/2010/04/0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a:t>
            </a:fld>
            <a:endParaRPr lang="ko-KR" altLang="en-US"/>
          </a:p>
        </p:txBody>
      </p:sp>
    </p:spTree>
    <p:extLst>
      <p:ext uri="{BB962C8B-B14F-4D97-AF65-F5344CB8AC3E}">
        <p14:creationId xmlns:p14="http://schemas.microsoft.com/office/powerpoint/2010/main" val="3088161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Scan conversion</a:t>
            </a:r>
            <a:r>
              <a:rPr kumimoji="1" lang="ko-KR" altLang="en-US" dirty="0"/>
              <a:t>은 </a:t>
            </a:r>
            <a:r>
              <a:rPr kumimoji="1" lang="en" altLang="ko-KR" dirty="0"/>
              <a:t>rasterization</a:t>
            </a:r>
            <a:r>
              <a:rPr kumimoji="1" lang="ko-KR" altLang="en-US" dirty="0"/>
              <a:t>이라고도 불리는데</a:t>
            </a:r>
            <a:r>
              <a:rPr kumimoji="1" lang="en-US" altLang="ko-KR" dirty="0"/>
              <a:t>, </a:t>
            </a:r>
            <a:r>
              <a:rPr kumimoji="1" lang="ko-KR" altLang="en-US" dirty="0"/>
              <a:t>삼각형과 같은 다각형을 </a:t>
            </a:r>
            <a:r>
              <a:rPr kumimoji="1" lang="en" altLang="ko-KR" dirty="0"/>
              <a:t>pixel </a:t>
            </a:r>
            <a:r>
              <a:rPr kumimoji="1" lang="ko-KR" altLang="en-US" dirty="0"/>
              <a:t>데이터로 바꾸는 작업을 말합니다</a:t>
            </a:r>
            <a:r>
              <a:rPr kumimoji="1" lang="en-US" altLang="ko-KR" dirty="0"/>
              <a:t>. </a:t>
            </a:r>
          </a:p>
          <a:p>
            <a:r>
              <a:rPr kumimoji="1" lang="ko-KR" altLang="en-US" dirty="0"/>
              <a:t>그림에서 </a:t>
            </a:r>
            <a:r>
              <a:rPr kumimoji="1" lang="ko-KR" altLang="en-US" dirty="0" err="1"/>
              <a:t>처럼</a:t>
            </a:r>
            <a:r>
              <a:rPr kumimoji="1" lang="ko-KR" altLang="en-US" dirty="0"/>
              <a:t> 스크린에 삼각형을 그리기 위해서는 어떤 </a:t>
            </a:r>
            <a:r>
              <a:rPr kumimoji="1" lang="en" altLang="ko-KR" dirty="0"/>
              <a:t>pixel</a:t>
            </a:r>
            <a:r>
              <a:rPr kumimoji="1" lang="ko-KR" altLang="en-US" dirty="0"/>
              <a:t>을 켜고 꺼야 할지를 결정하는 작업이 필요합니다</a:t>
            </a:r>
            <a:r>
              <a:rPr kumimoji="1" lang="en-US" altLang="ko-KR" dirty="0"/>
              <a:t>.</a:t>
            </a:r>
          </a:p>
          <a:p>
            <a:r>
              <a:rPr kumimoji="1" lang="en" altLang="ko-KR" dirty="0"/>
              <a:t>Scan conversion</a:t>
            </a:r>
            <a:r>
              <a:rPr kumimoji="1" lang="ko-KR" altLang="en-US" dirty="0"/>
              <a:t>은 </a:t>
            </a:r>
            <a:r>
              <a:rPr kumimoji="1" lang="en" altLang="ko-KR" dirty="0"/>
              <a:t>CG</a:t>
            </a:r>
            <a:r>
              <a:rPr kumimoji="1" lang="ko-KR" altLang="en-US" dirty="0" err="1"/>
              <a:t>를</a:t>
            </a:r>
            <a:r>
              <a:rPr kumimoji="1" lang="ko-KR" altLang="en-US" dirty="0"/>
              <a:t> 위해 </a:t>
            </a:r>
            <a:r>
              <a:rPr kumimoji="1" lang="en" altLang="ko-KR" dirty="0"/>
              <a:t>GPU</a:t>
            </a:r>
            <a:r>
              <a:rPr kumimoji="1" lang="ko-KR" altLang="en-US" dirty="0"/>
              <a:t>가 전담하는 작업들 중의 하나 입니다</a:t>
            </a:r>
            <a:r>
              <a:rPr kumimoji="1" lang="en-US" altLang="ko-KR" dirty="0"/>
              <a:t>. </a:t>
            </a:r>
          </a:p>
          <a:p>
            <a:endParaRPr kumimoji="1" lang="en-US" altLang="ko-KR" dirty="0"/>
          </a:p>
          <a:p>
            <a:r>
              <a:rPr kumimoji="1" lang="en" altLang="ko-KR" dirty="0"/>
              <a:t>Scan conversion, also called rasterization, is the conversion of polygons, such as triangles, into pixel data. </a:t>
            </a:r>
          </a:p>
          <a:p>
            <a:r>
              <a:rPr kumimoji="1" lang="en" altLang="ko-KR" dirty="0"/>
              <a:t>In order to draw a triangle on the screen, as shown in the figure, we need to determine which pixels should be turned on and off.</a:t>
            </a:r>
          </a:p>
          <a:p>
            <a:r>
              <a:rPr kumimoji="1" lang="en" altLang="ko-KR" dirty="0"/>
              <a:t>Scan conversion is one of the tasks that the GPU is dedicated to for CG. </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2046002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GPU</a:t>
            </a:r>
            <a:r>
              <a:rPr kumimoji="1" lang="ko-KR" altLang="en-US" dirty="0"/>
              <a:t>는 </a:t>
            </a:r>
            <a:r>
              <a:rPr kumimoji="1" lang="en" altLang="ko-KR" dirty="0"/>
              <a:t>frame buffer </a:t>
            </a:r>
            <a:r>
              <a:rPr kumimoji="1" lang="ko-KR" altLang="en-US" dirty="0"/>
              <a:t>와 같은 </a:t>
            </a:r>
            <a:r>
              <a:rPr kumimoji="1" lang="en" altLang="ko-KR" dirty="0"/>
              <a:t>graphical memory</a:t>
            </a:r>
            <a:r>
              <a:rPr kumimoji="1" lang="ko-KR" altLang="en-US" dirty="0" err="1"/>
              <a:t>를</a:t>
            </a:r>
            <a:r>
              <a:rPr kumimoji="1" lang="ko-KR" altLang="en-US" dirty="0"/>
              <a:t> 가지고 있으며</a:t>
            </a:r>
            <a:r>
              <a:rPr kumimoji="1" lang="en-US" altLang="ko-KR" dirty="0"/>
              <a:t>, </a:t>
            </a:r>
            <a:r>
              <a:rPr kumimoji="1" lang="en" altLang="ko-KR" dirty="0"/>
              <a:t>CG</a:t>
            </a:r>
            <a:r>
              <a:rPr kumimoji="1" lang="ko-KR" altLang="en-US" dirty="0"/>
              <a:t>에 필요한 특별한 알고리즘들을 </a:t>
            </a:r>
            <a:r>
              <a:rPr kumimoji="1" lang="en" altLang="ko-KR" dirty="0"/>
              <a:t>H/W</a:t>
            </a:r>
            <a:r>
              <a:rPr kumimoji="1" lang="ko-KR" altLang="en-US" dirty="0"/>
              <a:t>로 구현하여 빠르게 실행되도록 하고 있습니다</a:t>
            </a:r>
            <a:r>
              <a:rPr kumimoji="1" lang="en-US" altLang="ko-KR" dirty="0"/>
              <a:t>. </a:t>
            </a:r>
          </a:p>
          <a:p>
            <a:r>
              <a:rPr kumimoji="1" lang="en" altLang="ko-KR" dirty="0"/>
              <a:t>GPU</a:t>
            </a:r>
            <a:r>
              <a:rPr kumimoji="1" lang="ko-KR" altLang="en-US" dirty="0"/>
              <a:t>는 원래 </a:t>
            </a:r>
            <a:r>
              <a:rPr kumimoji="1" lang="en" altLang="ko-KR" dirty="0"/>
              <a:t>CG</a:t>
            </a:r>
            <a:r>
              <a:rPr kumimoji="1" lang="ko-KR" altLang="en-US" dirty="0" err="1"/>
              <a:t>를</a:t>
            </a:r>
            <a:r>
              <a:rPr kumimoji="1" lang="ko-KR" altLang="en-US" dirty="0"/>
              <a:t> 위해 개발되었으나 최근에는 </a:t>
            </a:r>
            <a:r>
              <a:rPr kumimoji="1" lang="ko-KR" altLang="en-US" dirty="0" err="1"/>
              <a:t>계산량이</a:t>
            </a:r>
            <a:r>
              <a:rPr kumimoji="1" lang="ko-KR" altLang="en-US" dirty="0"/>
              <a:t> 많은 기계학습</a:t>
            </a:r>
            <a:r>
              <a:rPr kumimoji="1" lang="en-US" altLang="ko-KR" dirty="0"/>
              <a:t>, </a:t>
            </a:r>
            <a:r>
              <a:rPr kumimoji="1" lang="ko-KR" altLang="en-US" dirty="0"/>
              <a:t>전자화폐 채굴 등에도 널리 사용되고 있습니다</a:t>
            </a:r>
            <a:r>
              <a:rPr kumimoji="1" lang="en-US" altLang="ko-KR" dirty="0"/>
              <a:t>.</a:t>
            </a:r>
            <a:r>
              <a:rPr kumimoji="1" lang="ko-KR" altLang="en-US" dirty="0"/>
              <a:t> </a:t>
            </a:r>
            <a:endParaRPr kumimoji="1" lang="en-US" altLang="ko-KR" dirty="0"/>
          </a:p>
          <a:p>
            <a:endParaRPr kumimoji="1" lang="en-US" altLang="ko-KR" dirty="0"/>
          </a:p>
          <a:p>
            <a:r>
              <a:rPr kumimoji="1" lang="en" altLang="ko-KR" dirty="0"/>
              <a:t>GPU has graphical memory such as frame buffer, and special algorithms required for CG are implemented in H/W to make it run quickly. </a:t>
            </a:r>
          </a:p>
          <a:p>
            <a:r>
              <a:rPr kumimoji="1" lang="en" altLang="ko-KR" dirty="0"/>
              <a:t>GPUs were originally developed for CG, but are now widely used in computationally intensive machine learning and cryptocurrency mining. </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675770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lvl="0" indent="0" algn="just" latinLnBrk="1">
              <a:spcAft>
                <a:spcPts val="0"/>
              </a:spcAft>
              <a:buFont typeface="+mj-lt"/>
              <a:buNone/>
            </a:pPr>
            <a:r>
              <a:rPr kumimoji="1" lang="ko-KR" altLang="en-US" dirty="0"/>
              <a:t>뒤에서 설명할 </a:t>
            </a:r>
            <a:r>
              <a:rPr kumimoji="1" lang="en" altLang="ko-KR" dirty="0"/>
              <a:t>flat-</a:t>
            </a:r>
            <a:r>
              <a:rPr kumimoji="1" lang="en" altLang="ko-KR" dirty="0" err="1"/>
              <a:t>pannel</a:t>
            </a:r>
            <a:r>
              <a:rPr kumimoji="1" lang="en" altLang="ko-KR" dirty="0"/>
              <a:t> display</a:t>
            </a:r>
            <a:r>
              <a:rPr kumimoji="1" lang="ko-KR" altLang="en-US" dirty="0"/>
              <a:t>가 출현하기 전까지 가장 많이 사용되던 출력 장치가 바로 </a:t>
            </a:r>
            <a:r>
              <a:rPr kumimoji="1" lang="en" altLang="ko-KR" dirty="0"/>
              <a:t>CRT (Cathode-Ray-Tube) </a:t>
            </a:r>
            <a:r>
              <a:rPr kumimoji="1" lang="ko-KR" altLang="en-US" dirty="0"/>
              <a:t>입니다</a:t>
            </a:r>
            <a:r>
              <a:rPr kumimoji="1" lang="en-US" altLang="ko-KR" dirty="0"/>
              <a:t>. </a:t>
            </a:r>
          </a:p>
          <a:p>
            <a:pPr marL="0" lvl="0" indent="0" algn="just" latinLnBrk="1">
              <a:spcAft>
                <a:spcPts val="0"/>
              </a:spcAft>
              <a:buFont typeface="+mj-lt"/>
              <a:buNone/>
            </a:pPr>
            <a:r>
              <a:rPr kumimoji="1" lang="en" altLang="ko-KR" dirty="0"/>
              <a:t>Frame buffer</a:t>
            </a:r>
            <a:r>
              <a:rPr kumimoji="1" lang="ko-KR" altLang="en-US" dirty="0"/>
              <a:t>의 내용을 일률적으로 보여주는 </a:t>
            </a:r>
            <a:r>
              <a:rPr kumimoji="1" lang="en" altLang="ko-KR" dirty="0"/>
              <a:t>raster display </a:t>
            </a:r>
            <a:r>
              <a:rPr kumimoji="1" lang="ko-KR" altLang="en-US" dirty="0"/>
              <a:t>방식이 </a:t>
            </a:r>
            <a:r>
              <a:rPr kumimoji="1" lang="en" altLang="ko-KR" dirty="0"/>
              <a:t>CRT</a:t>
            </a:r>
            <a:r>
              <a:rPr kumimoji="1" lang="ko-KR" altLang="en-US" dirty="0"/>
              <a:t>에도 주로 쓰였습니다</a:t>
            </a:r>
            <a:r>
              <a:rPr kumimoji="1" lang="en-US" altLang="ko-KR" dirty="0"/>
              <a:t>. </a:t>
            </a:r>
          </a:p>
          <a:p>
            <a:pPr marL="0" lvl="0" indent="0" algn="just" latinLnBrk="1">
              <a:spcAft>
                <a:spcPts val="0"/>
              </a:spcAft>
              <a:buFont typeface="+mj-lt"/>
              <a:buNone/>
            </a:pPr>
            <a:r>
              <a:rPr kumimoji="1" lang="en" altLang="ko-KR" dirty="0"/>
              <a:t>CRT</a:t>
            </a:r>
            <a:r>
              <a:rPr kumimoji="1" lang="ko-KR" altLang="en-US" dirty="0"/>
              <a:t>의 전자총에서 발사된 전자의 경로는 </a:t>
            </a:r>
            <a:r>
              <a:rPr kumimoji="1" lang="en" altLang="ko-KR" dirty="0"/>
              <a:t>XY </a:t>
            </a:r>
            <a:r>
              <a:rPr kumimoji="1" lang="ko-KR" altLang="en-US" dirty="0"/>
              <a:t>편향기들에 의해 구부러져서 스크린의 원하는 좌표에 도달합니다</a:t>
            </a:r>
            <a:r>
              <a:rPr kumimoji="1" lang="en-US" altLang="ko-KR" dirty="0"/>
              <a:t>. </a:t>
            </a:r>
          </a:p>
          <a:p>
            <a:pPr marL="0" lvl="0" indent="0" algn="just" latinLnBrk="1">
              <a:spcAft>
                <a:spcPts val="0"/>
              </a:spcAft>
              <a:buFont typeface="+mj-lt"/>
              <a:buNone/>
            </a:pPr>
            <a:r>
              <a:rPr kumimoji="1" lang="en" altLang="ko-KR" dirty="0"/>
              <a:t>CRT </a:t>
            </a:r>
            <a:r>
              <a:rPr kumimoji="1" lang="ko-KR" altLang="en-US" dirty="0"/>
              <a:t>스크린 표면에는 빛을 내는 형광물질 </a:t>
            </a:r>
            <a:r>
              <a:rPr kumimoji="1" lang="en-US" altLang="ko-KR" dirty="0"/>
              <a:t>(</a:t>
            </a:r>
            <a:r>
              <a:rPr kumimoji="1" lang="en" altLang="ko-KR" dirty="0"/>
              <a:t>phosphor) </a:t>
            </a:r>
            <a:r>
              <a:rPr kumimoji="1" lang="ko-KR" altLang="en-US" dirty="0"/>
              <a:t>가 칠해져 있어서 전자가 </a:t>
            </a:r>
            <a:r>
              <a:rPr kumimoji="1" lang="ko-KR" altLang="en-US" dirty="0" err="1"/>
              <a:t>부딛히면</a:t>
            </a:r>
            <a:r>
              <a:rPr kumimoji="1" lang="ko-KR" altLang="en-US" dirty="0"/>
              <a:t> 빛을 내게 됩니다</a:t>
            </a:r>
            <a:r>
              <a:rPr kumimoji="1" lang="en-US" altLang="ko-KR" dirty="0"/>
              <a:t>.</a:t>
            </a:r>
          </a:p>
          <a:p>
            <a:pPr marL="0" lvl="0" indent="0" algn="just" latinLnBrk="1">
              <a:spcAft>
                <a:spcPts val="0"/>
              </a:spcAft>
              <a:buFont typeface="+mj-lt"/>
              <a:buNone/>
            </a:pPr>
            <a:endParaRPr kumimoji="1" lang="en-US" altLang="ko-KR" dirty="0"/>
          </a:p>
          <a:p>
            <a:pPr marL="0" lvl="0" indent="0" algn="just" latinLnBrk="1">
              <a:spcAft>
                <a:spcPts val="0"/>
              </a:spcAft>
              <a:buFont typeface="+mj-lt"/>
              <a:buNone/>
            </a:pPr>
            <a:r>
              <a:rPr kumimoji="1" lang="en" altLang="ko-KR" dirty="0"/>
              <a:t>Until the advent of flat-panel displays, which will be discussed later, the most popular output device was the CRT (Cathode-Ray-Tube). </a:t>
            </a:r>
          </a:p>
          <a:p>
            <a:pPr marL="0" lvl="0" indent="0" algn="just" latinLnBrk="1">
              <a:spcAft>
                <a:spcPts val="0"/>
              </a:spcAft>
              <a:buFont typeface="+mj-lt"/>
              <a:buNone/>
            </a:pPr>
            <a:r>
              <a:rPr kumimoji="1" lang="en" altLang="ko-KR" dirty="0"/>
              <a:t>CRTs were also characterized by a raster display method that uniformly displayed the contents of a frame buffer. </a:t>
            </a:r>
          </a:p>
          <a:p>
            <a:pPr marL="0" lvl="0" indent="0" algn="just" latinLnBrk="1">
              <a:spcAft>
                <a:spcPts val="0"/>
              </a:spcAft>
              <a:buFont typeface="+mj-lt"/>
              <a:buNone/>
            </a:pPr>
            <a:r>
              <a:rPr kumimoji="1" lang="en" altLang="ko-KR" dirty="0"/>
              <a:t>The paths of electrons fired from the CRT's electron gun are bent by XY deflectors to arrive at the desired coordinates on the screen. </a:t>
            </a:r>
          </a:p>
          <a:p>
            <a:pPr marL="0" lvl="0" indent="0" algn="just" latinLnBrk="1">
              <a:spcAft>
                <a:spcPts val="0"/>
              </a:spcAft>
              <a:buFont typeface="+mj-lt"/>
              <a:buNone/>
            </a:pPr>
            <a:r>
              <a:rPr kumimoji="1" lang="en" altLang="ko-KR" dirty="0"/>
              <a:t>The surface of the CRT screen is coated with a phosphor, a material that glows when electrons strike it.</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104870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CRT </a:t>
            </a:r>
            <a:r>
              <a:rPr kumimoji="1" lang="ko-KR" altLang="en-US" dirty="0"/>
              <a:t>화면을 다시 그리는 속도를 </a:t>
            </a:r>
            <a:r>
              <a:rPr kumimoji="1" lang="en" altLang="ko-KR" dirty="0"/>
              <a:t>refresh rate</a:t>
            </a:r>
            <a:r>
              <a:rPr kumimoji="1" lang="ko-KR" altLang="en-US" dirty="0"/>
              <a:t>라 부릅니다</a:t>
            </a:r>
            <a:r>
              <a:rPr kumimoji="1" lang="en-US" altLang="ko-KR" dirty="0"/>
              <a:t>. </a:t>
            </a:r>
          </a:p>
          <a:p>
            <a:r>
              <a:rPr kumimoji="1" lang="ko-KR" altLang="en-US" dirty="0"/>
              <a:t>미국에서는 주로 </a:t>
            </a:r>
            <a:r>
              <a:rPr kumimoji="1" lang="en-US" altLang="ko-KR" dirty="0"/>
              <a:t>1</a:t>
            </a:r>
            <a:r>
              <a:rPr kumimoji="1" lang="ko-KR" altLang="en-US" dirty="0"/>
              <a:t>초에 </a:t>
            </a:r>
            <a:r>
              <a:rPr kumimoji="1" lang="en-US" altLang="ko-KR" dirty="0"/>
              <a:t>60</a:t>
            </a:r>
            <a:r>
              <a:rPr kumimoji="1" lang="ko-KR" altLang="en-US" dirty="0"/>
              <a:t>회 다시 그리는 방식이 쓰이는데</a:t>
            </a:r>
            <a:r>
              <a:rPr kumimoji="1" lang="en-US" altLang="ko-KR" dirty="0"/>
              <a:t>, </a:t>
            </a:r>
            <a:r>
              <a:rPr kumimoji="1" lang="ko-KR" altLang="en-US" dirty="0"/>
              <a:t>이 속도를 </a:t>
            </a:r>
            <a:r>
              <a:rPr kumimoji="1" lang="en-US" altLang="ko-KR" dirty="0"/>
              <a:t>60 </a:t>
            </a:r>
            <a:r>
              <a:rPr kumimoji="1" lang="ko-KR" altLang="en-US" dirty="0" err="1"/>
              <a:t>헤르쯔라고</a:t>
            </a:r>
            <a:r>
              <a:rPr kumimoji="1" lang="ko-KR" altLang="en-US" dirty="0"/>
              <a:t> 부릅니다</a:t>
            </a:r>
            <a:r>
              <a:rPr kumimoji="1" lang="en-US" altLang="ko-KR" dirty="0"/>
              <a:t>. </a:t>
            </a:r>
          </a:p>
          <a:p>
            <a:r>
              <a:rPr kumimoji="1" lang="ko-KR" altLang="en-US" dirty="0"/>
              <a:t>유럽 지역에서는 보통 </a:t>
            </a:r>
            <a:r>
              <a:rPr kumimoji="1" lang="en-US" altLang="ko-KR" dirty="0"/>
              <a:t>50 </a:t>
            </a:r>
            <a:r>
              <a:rPr kumimoji="1" lang="ko-KR" altLang="en-US" dirty="0" err="1"/>
              <a:t>헤르쯔가</a:t>
            </a:r>
            <a:r>
              <a:rPr kumimoji="1" lang="ko-KR" altLang="en-US" dirty="0"/>
              <a:t> 많이 쓰입니다</a:t>
            </a:r>
            <a:r>
              <a:rPr kumimoji="1" lang="en-US" altLang="ko-KR" dirty="0"/>
              <a:t>. </a:t>
            </a:r>
          </a:p>
          <a:p>
            <a:r>
              <a:rPr kumimoji="1" lang="en" altLang="ko-KR" dirty="0"/>
              <a:t>Refresh </a:t>
            </a:r>
            <a:r>
              <a:rPr kumimoji="1" lang="ko-KR" altLang="en-US" dirty="0"/>
              <a:t>할 때</a:t>
            </a:r>
            <a:r>
              <a:rPr kumimoji="1" lang="en-US" altLang="ko-KR" dirty="0"/>
              <a:t>, </a:t>
            </a:r>
            <a:r>
              <a:rPr kumimoji="1" lang="ko-KR" altLang="en-US" dirty="0"/>
              <a:t>한번은 홀수 행만</a:t>
            </a:r>
            <a:r>
              <a:rPr kumimoji="1" lang="en-US" altLang="ko-KR" dirty="0"/>
              <a:t>, </a:t>
            </a:r>
            <a:r>
              <a:rPr kumimoji="1" lang="ko-KR" altLang="en-US" dirty="0"/>
              <a:t>다음번에는 짝수 행만 다시 그리는 식으로 하는 것을 </a:t>
            </a:r>
            <a:r>
              <a:rPr kumimoji="1" lang="en" altLang="ko-KR" dirty="0" err="1"/>
              <a:t>interacing</a:t>
            </a:r>
            <a:r>
              <a:rPr kumimoji="1" lang="ko-KR" altLang="en-US" dirty="0"/>
              <a:t>이라고 합니다</a:t>
            </a:r>
            <a:r>
              <a:rPr kumimoji="1" lang="en-US" altLang="ko-KR" dirty="0"/>
              <a:t>.</a:t>
            </a:r>
          </a:p>
          <a:p>
            <a:r>
              <a:rPr kumimoji="1" lang="en" altLang="ko-KR" dirty="0" err="1"/>
              <a:t>Interacing</a:t>
            </a:r>
            <a:r>
              <a:rPr kumimoji="1" lang="ko-KR" altLang="en-US" dirty="0"/>
              <a:t>을 이용하는 경우</a:t>
            </a:r>
            <a:r>
              <a:rPr kumimoji="1" lang="en-US" altLang="ko-KR" dirty="0"/>
              <a:t>, 60</a:t>
            </a:r>
            <a:r>
              <a:rPr kumimoji="1" lang="en" altLang="ko-KR" dirty="0"/>
              <a:t>Hz</a:t>
            </a:r>
            <a:r>
              <a:rPr kumimoji="1" lang="ko-KR" altLang="en-US" dirty="0"/>
              <a:t>의 </a:t>
            </a:r>
            <a:r>
              <a:rPr kumimoji="1" lang="en" altLang="ko-KR" dirty="0"/>
              <a:t>refresh</a:t>
            </a:r>
            <a:r>
              <a:rPr kumimoji="1" lang="ko-KR" altLang="en-US" dirty="0"/>
              <a:t>는 사실 </a:t>
            </a:r>
            <a:r>
              <a:rPr kumimoji="1" lang="en-US" altLang="ko-KR" dirty="0"/>
              <a:t>30</a:t>
            </a:r>
            <a:r>
              <a:rPr kumimoji="1" lang="en" altLang="ko-KR" dirty="0"/>
              <a:t>Hz refresh</a:t>
            </a:r>
            <a:r>
              <a:rPr kumimoji="1" lang="ko-KR" altLang="en-US" dirty="0" err="1"/>
              <a:t>라고</a:t>
            </a:r>
            <a:r>
              <a:rPr kumimoji="1" lang="ko-KR" altLang="en-US" dirty="0"/>
              <a:t> 볼 수 있습니다</a:t>
            </a:r>
            <a:r>
              <a:rPr kumimoji="1" lang="en-US" altLang="ko-KR" dirty="0"/>
              <a:t>. </a:t>
            </a:r>
          </a:p>
          <a:p>
            <a:endParaRPr kumimoji="1" lang="en-US" altLang="ko-KR" dirty="0"/>
          </a:p>
          <a:p>
            <a:r>
              <a:rPr kumimoji="1" lang="en" altLang="ko-KR" dirty="0"/>
              <a:t>The rate at which a CRT screen is redrawn is called the refresh rate. </a:t>
            </a:r>
          </a:p>
          <a:p>
            <a:r>
              <a:rPr kumimoji="1" lang="en" altLang="ko-KR" dirty="0"/>
              <a:t>In the United States, CRT screens are typically redrawn 60 times per second, which is called 60 hertz. </a:t>
            </a:r>
          </a:p>
          <a:p>
            <a:r>
              <a:rPr kumimoji="1" lang="en" altLang="ko-KR" dirty="0"/>
              <a:t>In Europe, 50 hertz is more common. </a:t>
            </a:r>
          </a:p>
          <a:p>
            <a:r>
              <a:rPr kumimoji="1" lang="en" altLang="ko-KR" dirty="0"/>
              <a:t>When refreshing, redrawing only odd rows one time, only even rows the next time, and so on, is called </a:t>
            </a:r>
            <a:r>
              <a:rPr kumimoji="1" lang="en" altLang="ko-KR" dirty="0" err="1"/>
              <a:t>interacing</a:t>
            </a:r>
            <a:r>
              <a:rPr kumimoji="1" lang="en" altLang="ko-KR" dirty="0"/>
              <a:t>.</a:t>
            </a:r>
          </a:p>
          <a:p>
            <a:r>
              <a:rPr kumimoji="1" lang="en" altLang="ko-KR" dirty="0"/>
              <a:t>When using </a:t>
            </a:r>
            <a:r>
              <a:rPr kumimoji="1" lang="en" altLang="ko-KR" dirty="0" err="1"/>
              <a:t>interacing</a:t>
            </a:r>
            <a:r>
              <a:rPr kumimoji="1" lang="en" altLang="ko-KR" dirty="0"/>
              <a:t>, a 60 Hz refresh is actually a 30 Hz refresh. </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2812116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요즘 가장 많이 쓰이는 디스플레이는 </a:t>
            </a:r>
            <a:r>
              <a:rPr kumimoji="1" lang="en" altLang="ko-KR" dirty="0"/>
              <a:t>Flat-panel display (</a:t>
            </a:r>
            <a:r>
              <a:rPr kumimoji="1" lang="ko-KR" altLang="en-US" dirty="0"/>
              <a:t>평판 디스플레이</a:t>
            </a:r>
            <a:r>
              <a:rPr kumimoji="1" lang="en-US" altLang="ko-KR" dirty="0"/>
              <a:t>) </a:t>
            </a:r>
            <a:r>
              <a:rPr kumimoji="1" lang="ko-KR" altLang="en-US" dirty="0"/>
              <a:t>입니다</a:t>
            </a:r>
            <a:r>
              <a:rPr kumimoji="1" lang="en-US" altLang="ko-KR" dirty="0"/>
              <a:t>. </a:t>
            </a:r>
          </a:p>
          <a:p>
            <a:r>
              <a:rPr kumimoji="1" lang="ko-KR" altLang="en-US" dirty="0"/>
              <a:t>세로와 가로 두 개의 </a:t>
            </a:r>
            <a:r>
              <a:rPr kumimoji="1" lang="en-US" altLang="ko-KR" dirty="0"/>
              <a:t>2</a:t>
            </a:r>
            <a:r>
              <a:rPr kumimoji="1" lang="en" altLang="ko-KR" dirty="0"/>
              <a:t>D </a:t>
            </a:r>
            <a:r>
              <a:rPr kumimoji="1" lang="ko-KR" altLang="en-US" dirty="0"/>
              <a:t>그리드 사이에 </a:t>
            </a:r>
            <a:r>
              <a:rPr kumimoji="1" lang="en" altLang="ko-KR" dirty="0"/>
              <a:t>light emitting elements (</a:t>
            </a:r>
            <a:r>
              <a:rPr kumimoji="1" lang="ko-KR" altLang="en-US" dirty="0"/>
              <a:t>발광물질</a:t>
            </a:r>
            <a:r>
              <a:rPr kumimoji="1" lang="en-US" altLang="ko-KR" dirty="0"/>
              <a:t>)</a:t>
            </a:r>
            <a:r>
              <a:rPr kumimoji="1" lang="ko-KR" altLang="en-US" dirty="0"/>
              <a:t>이 들어 있으며</a:t>
            </a:r>
            <a:r>
              <a:rPr kumimoji="1" lang="en-US" altLang="ko-KR" dirty="0"/>
              <a:t>, </a:t>
            </a:r>
            <a:r>
              <a:rPr kumimoji="1" lang="ko-KR" altLang="en-US" dirty="0"/>
              <a:t>두개의 그리드를 사용하여 특정 위치에 빛이 보이게 될지를 지정합니다</a:t>
            </a:r>
            <a:r>
              <a:rPr kumimoji="1" lang="en-US" altLang="ko-KR" dirty="0"/>
              <a:t>. </a:t>
            </a:r>
          </a:p>
          <a:p>
            <a:r>
              <a:rPr kumimoji="1" lang="en" altLang="ko-KR" dirty="0"/>
              <a:t>Light emitting elements</a:t>
            </a:r>
            <a:r>
              <a:rPr kumimoji="1" lang="ko-KR" altLang="en-US" dirty="0" err="1"/>
              <a:t>를</a:t>
            </a:r>
            <a:r>
              <a:rPr kumimoji="1" lang="ko-KR" altLang="en-US" dirty="0"/>
              <a:t> 만드는 기술에 따라 </a:t>
            </a:r>
            <a:r>
              <a:rPr kumimoji="1" lang="en" altLang="ko-KR" dirty="0"/>
              <a:t>LCD, LED, OLED </a:t>
            </a:r>
            <a:r>
              <a:rPr kumimoji="1" lang="ko-KR" altLang="en-US" dirty="0"/>
              <a:t>등으로 구분됩니다</a:t>
            </a:r>
            <a:r>
              <a:rPr kumimoji="1" lang="en-US" altLang="ko-KR" dirty="0"/>
              <a:t>.</a:t>
            </a:r>
          </a:p>
          <a:p>
            <a:endParaRPr kumimoji="1" lang="en-US" altLang="ko-KR" dirty="0"/>
          </a:p>
          <a:p>
            <a:r>
              <a:rPr kumimoji="1" lang="en" altLang="ko-KR" dirty="0"/>
              <a:t>The most common display these days is a flat-panel display. </a:t>
            </a:r>
          </a:p>
          <a:p>
            <a:r>
              <a:rPr kumimoji="1" lang="en" altLang="ko-KR" dirty="0"/>
              <a:t>They contain light emitting elements between two 2D grids, one vertical and one horizontal, and use the two grids to specify where light is visible. </a:t>
            </a:r>
          </a:p>
          <a:p>
            <a:r>
              <a:rPr kumimoji="1" lang="en" altLang="ko-KR" dirty="0"/>
              <a:t>Depending on the technology that makes the light emitting elements, they are categorized as LCD, LED, OLED, etc.</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14</a:t>
            </a:fld>
            <a:endParaRPr lang="ko-KR" altLang="en-US"/>
          </a:p>
        </p:txBody>
      </p:sp>
    </p:spTree>
    <p:extLst>
      <p:ext uri="{BB962C8B-B14F-4D97-AF65-F5344CB8AC3E}">
        <p14:creationId xmlns:p14="http://schemas.microsoft.com/office/powerpoint/2010/main" val="581931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spcAft>
                <a:spcPts val="0"/>
              </a:spcAft>
            </a:pPr>
            <a:r>
              <a:rPr lang="ko-KR" altLang="en-US" sz="1200" kern="100" dirty="0">
                <a:effectLst/>
                <a:latin typeface="맑은 고딕" panose="020B0503020000020004" pitchFamily="34" charset="-127"/>
                <a:ea typeface="+mn-ea"/>
                <a:cs typeface="Times New Roman" panose="02020603050405020304" pitchFamily="18" charset="0"/>
              </a:rPr>
              <a:t>컴퓨터 그래픽스를 위한 입력장치로 다양한 것들이 쓰이고 있습니다</a:t>
            </a:r>
            <a:r>
              <a:rPr lang="en-US" altLang="ko-KR" sz="1200" kern="100" dirty="0">
                <a:effectLst/>
                <a:latin typeface="맑은 고딕" panose="020B0503020000020004" pitchFamily="34" charset="-127"/>
                <a:ea typeface="+mn-ea"/>
                <a:cs typeface="Times New Roman" panose="02020603050405020304" pitchFamily="18" charset="0"/>
              </a:rPr>
              <a:t>. </a:t>
            </a:r>
          </a:p>
          <a:p>
            <a:pPr algn="just" latinLnBrk="1">
              <a:spcAft>
                <a:spcPts val="0"/>
              </a:spcAft>
            </a:pPr>
            <a:r>
              <a:rPr lang="ko-KR" altLang="en-US" sz="1200" kern="100" dirty="0">
                <a:effectLst/>
                <a:latin typeface="맑은 고딕" panose="020B0503020000020004" pitchFamily="34" charset="-127"/>
                <a:ea typeface="+mn-ea"/>
                <a:cs typeface="Times New Roman" panose="02020603050405020304" pitchFamily="18" charset="0"/>
              </a:rPr>
              <a:t>마우스는 우리가 평소에 많이 쓰는 것으로</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그래픽스에서도 많이 쓰입니다</a:t>
            </a:r>
            <a:r>
              <a:rPr lang="en-US" altLang="ko-KR" sz="1200" kern="100" dirty="0">
                <a:effectLst/>
                <a:latin typeface="맑은 고딕" panose="020B0503020000020004" pitchFamily="34" charset="-127"/>
                <a:ea typeface="+mn-ea"/>
                <a:cs typeface="Times New Roman" panose="02020603050405020304" pitchFamily="18" charset="0"/>
              </a:rPr>
              <a:t>. </a:t>
            </a:r>
          </a:p>
          <a:p>
            <a:pPr algn="just" latinLnBrk="1">
              <a:spcAft>
                <a:spcPts val="0"/>
              </a:spcAft>
            </a:pPr>
            <a:r>
              <a:rPr lang="ko-KR" altLang="en-US" sz="1200" kern="100" dirty="0">
                <a:effectLst/>
                <a:latin typeface="맑은 고딕" panose="020B0503020000020004" pitchFamily="34" charset="-127"/>
                <a:ea typeface="+mn-ea"/>
                <a:cs typeface="Times New Roman" panose="02020603050405020304" pitchFamily="18" charset="0"/>
              </a:rPr>
              <a:t>트랙볼에서는 데이터 입력을 위해 </a:t>
            </a:r>
            <a:r>
              <a:rPr lang="en-US" altLang="ko-KR" sz="1200" kern="100" dirty="0">
                <a:effectLst/>
                <a:latin typeface="맑은 고딕" panose="020B0503020000020004" pitchFamily="34" charset="-127"/>
                <a:ea typeface="+mn-ea"/>
                <a:cs typeface="Times New Roman" panose="02020603050405020304" pitchFamily="18" charset="0"/>
              </a:rPr>
              <a:t>360</a:t>
            </a:r>
            <a:r>
              <a:rPr lang="ko-KR" altLang="en-US" sz="1200" kern="100" dirty="0">
                <a:effectLst/>
                <a:latin typeface="맑은 고딕" panose="020B0503020000020004" pitchFamily="34" charset="-127"/>
                <a:ea typeface="+mn-ea"/>
                <a:cs typeface="Times New Roman" panose="02020603050405020304" pitchFamily="18" charset="0"/>
              </a:rPr>
              <a:t>도 방향으로 자유롭게 돌아가는 </a:t>
            </a:r>
            <a:r>
              <a:rPr lang="en" altLang="ko-KR" sz="1200" kern="100" dirty="0">
                <a:effectLst/>
                <a:latin typeface="맑은 고딕" panose="020B0503020000020004" pitchFamily="34" charset="-127"/>
                <a:ea typeface="+mn-ea"/>
                <a:cs typeface="Times New Roman" panose="02020603050405020304" pitchFamily="18" charset="0"/>
              </a:rPr>
              <a:t>ball</a:t>
            </a:r>
            <a:r>
              <a:rPr lang="ko-KR" altLang="en-US" sz="1200" kern="100" dirty="0">
                <a:effectLst/>
                <a:latin typeface="맑은 고딕" panose="020B0503020000020004" pitchFamily="34" charset="-127"/>
                <a:ea typeface="+mn-ea"/>
                <a:cs typeface="Times New Roman" panose="02020603050405020304" pitchFamily="18" charset="0"/>
              </a:rPr>
              <a:t>을 굴립니다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err="1">
                <a:effectLst/>
                <a:latin typeface="맑은 고딕" panose="020B0503020000020004" pitchFamily="34" charset="-127"/>
                <a:ea typeface="+mn-ea"/>
                <a:cs typeface="Times New Roman" panose="02020603050405020304" pitchFamily="18" charset="0"/>
              </a:rPr>
              <a:t>회전량</a:t>
            </a:r>
            <a:r>
              <a:rPr lang="ko-KR" altLang="en-US" sz="1200" kern="100" dirty="0">
                <a:effectLst/>
                <a:latin typeface="맑은 고딕" panose="020B0503020000020004" pitchFamily="34" charset="-127"/>
                <a:ea typeface="+mn-ea"/>
                <a:cs typeface="Times New Roman" panose="02020603050405020304" pitchFamily="18" charset="0"/>
              </a:rPr>
              <a:t> 등을 </a:t>
            </a:r>
            <a:r>
              <a:rPr lang="ko-KR" altLang="en-US" sz="1200" kern="100" dirty="0" err="1">
                <a:effectLst/>
                <a:latin typeface="맑은 고딕" panose="020B0503020000020004" pitchFamily="34" charset="-127"/>
                <a:ea typeface="+mn-ea"/>
                <a:cs typeface="Times New Roman" panose="02020603050405020304" pitchFamily="18" charset="0"/>
              </a:rPr>
              <a:t>입력할때</a:t>
            </a:r>
            <a:r>
              <a:rPr lang="ko-KR" altLang="en-US" sz="1200" kern="100" dirty="0">
                <a:effectLst/>
                <a:latin typeface="맑은 고딕" panose="020B0503020000020004" pitchFamily="34" charset="-127"/>
                <a:ea typeface="+mn-ea"/>
                <a:cs typeface="Times New Roman" panose="02020603050405020304" pitchFamily="18" charset="0"/>
              </a:rPr>
              <a:t> 많이 쓰입니다</a:t>
            </a:r>
            <a:r>
              <a:rPr lang="en-US" altLang="ko-KR" sz="1200" kern="100" dirty="0">
                <a:effectLst/>
                <a:latin typeface="맑은 고딕" panose="020B0503020000020004" pitchFamily="34" charset="-127"/>
                <a:ea typeface="+mn-ea"/>
                <a:cs typeface="Times New Roman" panose="02020603050405020304" pitchFamily="18" charset="0"/>
              </a:rPr>
              <a:t>. </a:t>
            </a:r>
          </a:p>
          <a:p>
            <a:pPr algn="just" latinLnBrk="1">
              <a:spcAft>
                <a:spcPts val="0"/>
              </a:spcAft>
            </a:pPr>
            <a:r>
              <a:rPr lang="ko-KR" altLang="en-US" sz="1200" kern="100" dirty="0">
                <a:effectLst/>
                <a:latin typeface="맑은 고딕" panose="020B0503020000020004" pitchFamily="34" charset="-127"/>
                <a:ea typeface="+mn-ea"/>
                <a:cs typeface="Times New Roman" panose="02020603050405020304" pitchFamily="18" charset="0"/>
              </a:rPr>
              <a:t>태블릿은 펜을 사용하여 정교한 그림을 그릴 때 자주 사용됩니다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요즘은 화면에 직접 </a:t>
            </a:r>
            <a:r>
              <a:rPr lang="ko-KR" altLang="en-US" sz="1200" kern="100" dirty="0" err="1">
                <a:effectLst/>
                <a:latin typeface="맑은 고딕" panose="020B0503020000020004" pitchFamily="34" charset="-127"/>
                <a:ea typeface="+mn-ea"/>
                <a:cs typeface="Times New Roman" panose="02020603050405020304" pitchFamily="18" charset="0"/>
              </a:rPr>
              <a:t>터치펜으로</a:t>
            </a:r>
            <a:r>
              <a:rPr lang="ko-KR" altLang="en-US" sz="1200" kern="100" dirty="0">
                <a:effectLst/>
                <a:latin typeface="맑은 고딕" panose="020B0503020000020004" pitchFamily="34" charset="-127"/>
                <a:ea typeface="+mn-ea"/>
                <a:cs typeface="Times New Roman" panose="02020603050405020304" pitchFamily="18" charset="0"/>
              </a:rPr>
              <a:t> 그리는 고가의 태블릿도 자주 사용됩니다</a:t>
            </a:r>
            <a:r>
              <a:rPr lang="en-US" altLang="ko-KR" sz="1200" kern="100" dirty="0">
                <a:effectLst/>
                <a:latin typeface="맑은 고딕" panose="020B0503020000020004" pitchFamily="34" charset="-127"/>
                <a:ea typeface="+mn-ea"/>
                <a:cs typeface="Times New Roman" panose="02020603050405020304" pitchFamily="18" charset="0"/>
              </a:rPr>
              <a:t>. </a:t>
            </a:r>
          </a:p>
          <a:p>
            <a:pPr algn="just" latinLnBrk="1">
              <a:spcAft>
                <a:spcPts val="0"/>
              </a:spcAft>
            </a:pPr>
            <a:r>
              <a:rPr lang="ko-KR" altLang="en-US" sz="1200" kern="100" dirty="0">
                <a:effectLst/>
                <a:latin typeface="맑은 고딕" panose="020B0503020000020004" pitchFamily="34" charset="-127"/>
                <a:ea typeface="+mn-ea"/>
                <a:cs typeface="Times New Roman" panose="02020603050405020304" pitchFamily="18" charset="0"/>
              </a:rPr>
              <a:t>조이스틱은 게임 플레이 같은 때 자주 쓰이는 것입니다</a:t>
            </a:r>
            <a:r>
              <a:rPr lang="en-US" altLang="ko-KR" sz="1200" kern="100" dirty="0">
                <a:effectLst/>
                <a:latin typeface="맑은 고딕" panose="020B0503020000020004" pitchFamily="34" charset="-127"/>
                <a:ea typeface="+mn-ea"/>
                <a:cs typeface="Times New Roman" panose="02020603050405020304" pitchFamily="18" charset="0"/>
              </a:rPr>
              <a:t>. </a:t>
            </a:r>
          </a:p>
          <a:p>
            <a:pPr algn="just" latinLnBrk="1">
              <a:spcAft>
                <a:spcPts val="0"/>
              </a:spcAft>
            </a:pPr>
            <a:r>
              <a:rPr lang="ko-KR" altLang="en-US" sz="1200" kern="100" dirty="0">
                <a:effectLst/>
                <a:latin typeface="맑은 고딕" panose="020B0503020000020004" pitchFamily="34" charset="-127"/>
                <a:ea typeface="+mn-ea"/>
                <a:cs typeface="Times New Roman" panose="02020603050405020304" pitchFamily="18" charset="0"/>
              </a:rPr>
              <a:t>스페이스볼은 트랙볼과 용도가 비슷하지만</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공을 굴리는 것이 아니라 손으로 공을 쥐고 터치하면서 입력하는 방식입니다</a:t>
            </a:r>
            <a:r>
              <a:rPr lang="en-US" altLang="ko-KR" sz="1200" kern="100" dirty="0">
                <a:effectLst/>
                <a:latin typeface="맑은 고딕" panose="020B0503020000020004" pitchFamily="34" charset="-127"/>
                <a:ea typeface="+mn-ea"/>
                <a:cs typeface="Times New Roman" panose="02020603050405020304" pitchFamily="18" charset="0"/>
              </a:rPr>
              <a:t>.</a:t>
            </a:r>
          </a:p>
          <a:p>
            <a:pPr algn="just" latinLnBrk="1">
              <a:spcAft>
                <a:spcPts val="0"/>
              </a:spcAft>
            </a:pPr>
            <a:endParaRPr lang="en-US" altLang="ko-KR" sz="1200" kern="100" dirty="0">
              <a:effectLst/>
              <a:latin typeface="맑은 고딕" panose="020B0503020000020004" pitchFamily="34" charset="-127"/>
              <a:ea typeface="+mn-ea"/>
              <a:cs typeface="Times New Roman" panose="02020603050405020304" pitchFamily="18" charset="0"/>
            </a:endParaRPr>
          </a:p>
          <a:p>
            <a:pPr algn="just" latinLnBrk="1">
              <a:spcAft>
                <a:spcPts val="0"/>
              </a:spcAft>
            </a:pPr>
            <a:r>
              <a:rPr lang="en" altLang="ko-KR" sz="1200" kern="100" dirty="0">
                <a:effectLst/>
                <a:latin typeface="맑은 고딕" panose="020B0503020000020004" pitchFamily="34" charset="-127"/>
                <a:ea typeface="+mn-ea"/>
                <a:cs typeface="Times New Roman" panose="02020603050405020304" pitchFamily="18" charset="0"/>
              </a:rPr>
              <a:t>There are many different input devices for computer graphics. </a:t>
            </a:r>
          </a:p>
          <a:p>
            <a:pPr algn="just" latinLnBrk="1">
              <a:spcAft>
                <a:spcPts val="0"/>
              </a:spcAft>
            </a:pPr>
            <a:r>
              <a:rPr lang="en" altLang="ko-KR" sz="1200" kern="100" dirty="0">
                <a:effectLst/>
                <a:latin typeface="맑은 고딕" panose="020B0503020000020004" pitchFamily="34" charset="-127"/>
                <a:ea typeface="+mn-ea"/>
                <a:cs typeface="Times New Roman" panose="02020603050405020304" pitchFamily="18" charset="0"/>
              </a:rPr>
              <a:t>The mouse is something we use a lot in everyday life, and it's also used a lot in graphics. </a:t>
            </a:r>
          </a:p>
          <a:p>
            <a:pPr algn="just" latinLnBrk="1">
              <a:spcAft>
                <a:spcPts val="0"/>
              </a:spcAft>
            </a:pPr>
            <a:r>
              <a:rPr lang="en" altLang="ko-KR" sz="1200" kern="100" dirty="0">
                <a:effectLst/>
                <a:latin typeface="맑은 고딕" panose="020B0503020000020004" pitchFamily="34" charset="-127"/>
                <a:ea typeface="+mn-ea"/>
                <a:cs typeface="Times New Roman" panose="02020603050405020304" pitchFamily="18" charset="0"/>
              </a:rPr>
              <a:t>In a trackball, you roll a ball that rotates freely in a 360-degree direction to input data. It's used for entering rotation and so on. </a:t>
            </a:r>
          </a:p>
          <a:p>
            <a:pPr algn="just" latinLnBrk="1">
              <a:spcAft>
                <a:spcPts val="0"/>
              </a:spcAft>
            </a:pPr>
            <a:r>
              <a:rPr lang="en" altLang="ko-KR" sz="1200" kern="100" dirty="0">
                <a:effectLst/>
                <a:latin typeface="맑은 고딕" panose="020B0503020000020004" pitchFamily="34" charset="-127"/>
                <a:ea typeface="+mn-ea"/>
                <a:cs typeface="Times New Roman" panose="02020603050405020304" pitchFamily="18" charset="0"/>
              </a:rPr>
              <a:t>Tablets are often used to draw elaborate drawings with a pen. Nowadays, more expensive tablets are often used to draw with a touch pen directly on the screen. </a:t>
            </a:r>
          </a:p>
          <a:p>
            <a:pPr algn="just" latinLnBrk="1">
              <a:spcAft>
                <a:spcPts val="0"/>
              </a:spcAft>
            </a:pPr>
            <a:r>
              <a:rPr lang="en" altLang="ko-KR" sz="1200" kern="100" dirty="0">
                <a:effectLst/>
                <a:latin typeface="맑은 고딕" panose="020B0503020000020004" pitchFamily="34" charset="-127"/>
                <a:ea typeface="+mn-ea"/>
                <a:cs typeface="Times New Roman" panose="02020603050405020304" pitchFamily="18" charset="0"/>
              </a:rPr>
              <a:t>Joysticks are often used for things like gameplay. </a:t>
            </a:r>
          </a:p>
          <a:p>
            <a:pPr algn="just" latinLnBrk="1">
              <a:spcAft>
                <a:spcPts val="0"/>
              </a:spcAft>
            </a:pPr>
            <a:r>
              <a:rPr lang="en" altLang="ko-KR" sz="1200" kern="100" dirty="0">
                <a:effectLst/>
                <a:latin typeface="맑은 고딕" panose="020B0503020000020004" pitchFamily="34" charset="-127"/>
                <a:ea typeface="+mn-ea"/>
                <a:cs typeface="Times New Roman" panose="02020603050405020304" pitchFamily="18" charset="0"/>
              </a:rPr>
              <a:t>Spaceballs are similar to trackballs, but instead of rolling a ball, you use your hand to hold the ball and touch to type.</a:t>
            </a: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15</a:t>
            </a:fld>
            <a:endParaRPr lang="ko-KR" altLang="en-US"/>
          </a:p>
        </p:txBody>
      </p:sp>
    </p:spTree>
    <p:extLst>
      <p:ext uri="{BB962C8B-B14F-4D97-AF65-F5344CB8AC3E}">
        <p14:creationId xmlns:p14="http://schemas.microsoft.com/office/powerpoint/2010/main" val="4238946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mj-lt"/>
              <a:buNone/>
              <a:tabLst/>
              <a:defRPr/>
            </a:pPr>
            <a:r>
              <a:rPr lang="en-US" altLang="ko-KR" sz="1200" b="0" i="0" kern="1200" dirty="0">
                <a:solidFill>
                  <a:schemeClr val="tx1"/>
                </a:solidFill>
                <a:effectLst/>
                <a:latin typeface="+mn-lt"/>
                <a:ea typeface="+mn-ea"/>
                <a:cs typeface="+mn-cs"/>
              </a:rPr>
              <a:t>OpenGL</a:t>
            </a:r>
            <a:r>
              <a:rPr lang="ko-KR" altLang="en-US" sz="1200" b="0" i="0" kern="1200" dirty="0">
                <a:solidFill>
                  <a:schemeClr val="tx1"/>
                </a:solidFill>
                <a:effectLst/>
                <a:latin typeface="+mn-lt"/>
                <a:ea typeface="+mn-ea"/>
                <a:cs typeface="+mn-cs"/>
              </a:rPr>
              <a:t>의 홈페이지는 </a:t>
            </a:r>
            <a:r>
              <a:rPr lang="en" altLang="ko-KR" sz="1200" dirty="0">
                <a:hlinkClick r:id="rId3"/>
              </a:rPr>
              <a:t>opengl.org</a:t>
            </a:r>
            <a:r>
              <a:rPr lang="en"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입니다</a:t>
            </a:r>
            <a:r>
              <a:rPr lang="en-US" altLang="ko-KR" sz="1200" b="0" i="0" kern="1200" dirty="0">
                <a:solidFill>
                  <a:schemeClr val="tx1"/>
                </a:solidFill>
                <a:effectLst/>
                <a:latin typeface="+mn-lt"/>
                <a:ea typeface="+mn-ea"/>
                <a:cs typeface="+mn-cs"/>
              </a:rPr>
              <a:t>.</a:t>
            </a:r>
          </a:p>
          <a:p>
            <a:pPr marL="0" marR="0" lvl="0" indent="0" algn="l" defTabSz="914400" rtl="0" eaLnBrk="1" fontAlgn="auto" latinLnBrk="1" hangingPunct="1">
              <a:lnSpc>
                <a:spcPct val="100000"/>
              </a:lnSpc>
              <a:spcBef>
                <a:spcPts val="0"/>
              </a:spcBef>
              <a:spcAft>
                <a:spcPts val="0"/>
              </a:spcAft>
              <a:buClrTx/>
              <a:buSzTx/>
              <a:buFont typeface="+mj-lt"/>
              <a:buNone/>
              <a:tabLst/>
              <a:defRPr/>
            </a:pPr>
            <a:r>
              <a:rPr lang="en-US" altLang="ko-KR" sz="1200" b="0" i="0" kern="1200" dirty="0">
                <a:solidFill>
                  <a:schemeClr val="tx1"/>
                </a:solidFill>
                <a:effectLst/>
                <a:latin typeface="+mn-lt"/>
                <a:ea typeface="+mn-ea"/>
                <a:cs typeface="+mn-cs"/>
              </a:rPr>
              <a:t>OpenGL</a:t>
            </a:r>
            <a:r>
              <a:rPr lang="ko-KR" altLang="en-US" sz="1200" b="0" i="0" kern="1200" dirty="0">
                <a:solidFill>
                  <a:schemeClr val="tx1"/>
                </a:solidFill>
                <a:effectLst/>
                <a:latin typeface="+mn-lt"/>
                <a:ea typeface="+mn-ea"/>
                <a:cs typeface="+mn-cs"/>
              </a:rPr>
              <a:t>은 그래픽과 이미지를 다루는 많은 </a:t>
            </a:r>
            <a:r>
              <a:rPr lang="en-US" altLang="ko-KR" sz="1200" b="0" i="0" kern="1200" dirty="0">
                <a:solidFill>
                  <a:schemeClr val="tx1"/>
                </a:solidFill>
                <a:effectLst/>
                <a:latin typeface="+mn-lt"/>
                <a:ea typeface="+mn-ea"/>
                <a:cs typeface="+mn-cs"/>
              </a:rPr>
              <a:t>function</a:t>
            </a:r>
            <a:r>
              <a:rPr lang="ko-KR" altLang="en-US" sz="1200" b="0" i="0" kern="1200" dirty="0">
                <a:solidFill>
                  <a:schemeClr val="tx1"/>
                </a:solidFill>
                <a:effectLst/>
                <a:latin typeface="+mn-lt"/>
                <a:ea typeface="+mn-ea"/>
                <a:cs typeface="+mn-cs"/>
              </a:rPr>
              <a:t>들을 제공하고 있습니다</a:t>
            </a:r>
            <a:r>
              <a:rPr lang="en-US" altLang="ko-KR" sz="1200" b="0" i="0" kern="1200" dirty="0">
                <a:solidFill>
                  <a:schemeClr val="tx1"/>
                </a:solidFill>
                <a:effectLst/>
                <a:latin typeface="+mn-lt"/>
                <a:ea typeface="+mn-ea"/>
                <a:cs typeface="+mn-cs"/>
              </a:rPr>
              <a:t>. </a:t>
            </a:r>
          </a:p>
          <a:p>
            <a:pPr marL="0" indent="0">
              <a:buFont typeface="+mj-lt"/>
              <a:buNone/>
            </a:pPr>
            <a:r>
              <a:rPr lang="en-US" altLang="ko-KR" sz="1200" b="0" i="0" kern="1200" dirty="0">
                <a:solidFill>
                  <a:schemeClr val="tx1"/>
                </a:solidFill>
                <a:effectLst/>
                <a:latin typeface="+mn-lt"/>
                <a:ea typeface="+mn-ea"/>
                <a:cs typeface="+mn-cs"/>
              </a:rPr>
              <a:t>OpenGL</a:t>
            </a:r>
            <a:r>
              <a:rPr lang="ko-KR" altLang="en-US" sz="1200" b="0" i="0" kern="1200" dirty="0">
                <a:solidFill>
                  <a:schemeClr val="tx1"/>
                </a:solidFill>
                <a:effectLst/>
                <a:latin typeface="+mn-lt"/>
                <a:ea typeface="+mn-ea"/>
                <a:cs typeface="+mn-cs"/>
              </a:rPr>
              <a:t>은 </a:t>
            </a:r>
            <a:r>
              <a:rPr lang="en-US" altLang="ko-KR" sz="1200" b="0" i="0" kern="1200" dirty="0">
                <a:solidFill>
                  <a:schemeClr val="tx1"/>
                </a:solidFill>
                <a:effectLst/>
                <a:latin typeface="+mn-lt"/>
                <a:ea typeface="+mn-ea"/>
                <a:cs typeface="+mn-cs"/>
              </a:rPr>
              <a:t>API,</a:t>
            </a:r>
            <a:r>
              <a:rPr lang="ko-KR" altLang="en-US" sz="1200" b="0" i="0" kern="1200" dirty="0">
                <a:solidFill>
                  <a:schemeClr val="tx1"/>
                </a:solidFill>
                <a:effectLst/>
                <a:latin typeface="+mn-lt"/>
                <a:ea typeface="+mn-ea"/>
                <a:cs typeface="+mn-cs"/>
              </a:rPr>
              <a:t> 즉 </a:t>
            </a:r>
            <a:r>
              <a:rPr lang="en-US" altLang="ko-KR" sz="1200" b="0" i="0" kern="1200" dirty="0">
                <a:solidFill>
                  <a:schemeClr val="tx1"/>
                </a:solidFill>
                <a:effectLst/>
                <a:latin typeface="+mn-lt"/>
                <a:ea typeface="+mn-ea"/>
                <a:cs typeface="+mn-cs"/>
              </a:rPr>
              <a:t>Application Programming Interface</a:t>
            </a:r>
            <a:r>
              <a:rPr lang="ko-KR" altLang="en-US" sz="1200" b="0" i="0" kern="1200" dirty="0">
                <a:solidFill>
                  <a:schemeClr val="tx1"/>
                </a:solidFill>
                <a:effectLst/>
                <a:latin typeface="+mn-lt"/>
                <a:ea typeface="+mn-ea"/>
                <a:cs typeface="+mn-cs"/>
              </a:rPr>
              <a:t> 가 아니라 </a:t>
            </a:r>
            <a:r>
              <a:rPr lang="en-US" altLang="ko-KR" sz="1200" b="0" i="0" kern="1200" dirty="0">
                <a:solidFill>
                  <a:schemeClr val="tx1"/>
                </a:solidFill>
                <a:effectLst/>
                <a:latin typeface="+mn-lt"/>
                <a:ea typeface="+mn-ea"/>
                <a:cs typeface="+mn-cs"/>
              </a:rPr>
              <a:t>API</a:t>
            </a:r>
            <a:r>
              <a:rPr lang="ko-KR" altLang="en-US" sz="1200" b="0" i="0" kern="1200" dirty="0">
                <a:solidFill>
                  <a:schemeClr val="tx1"/>
                </a:solidFill>
                <a:effectLst/>
                <a:latin typeface="+mn-lt"/>
                <a:ea typeface="+mn-ea"/>
                <a:cs typeface="+mn-cs"/>
              </a:rPr>
              <a:t>의 </a:t>
            </a:r>
            <a:r>
              <a:rPr lang="en-US" altLang="ko-KR" sz="1200" b="0" i="0" kern="1200" dirty="0">
                <a:solidFill>
                  <a:schemeClr val="tx1"/>
                </a:solidFill>
                <a:effectLst/>
                <a:latin typeface="+mn-lt"/>
                <a:ea typeface="+mn-ea"/>
                <a:cs typeface="+mn-cs"/>
              </a:rPr>
              <a:t>specification,</a:t>
            </a:r>
            <a:r>
              <a:rPr lang="ko-KR" altLang="en-US" sz="1200" b="0" i="0" kern="1200" dirty="0">
                <a:solidFill>
                  <a:schemeClr val="tx1"/>
                </a:solidFill>
                <a:effectLst/>
                <a:latin typeface="+mn-lt"/>
                <a:ea typeface="+mn-ea"/>
                <a:cs typeface="+mn-cs"/>
              </a:rPr>
              <a:t> 즉</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 사양 입니다</a:t>
            </a:r>
            <a:r>
              <a:rPr lang="en-US" altLang="ko-KR" sz="1200" b="0" i="0" kern="1200" dirty="0">
                <a:solidFill>
                  <a:schemeClr val="tx1"/>
                </a:solidFill>
                <a:effectLst/>
                <a:latin typeface="+mn-lt"/>
                <a:ea typeface="+mn-ea"/>
                <a:cs typeface="+mn-cs"/>
              </a:rPr>
              <a:t>. </a:t>
            </a:r>
          </a:p>
          <a:p>
            <a:pPr marL="0" indent="0">
              <a:buFont typeface="+mj-lt"/>
              <a:buNone/>
            </a:pPr>
            <a:r>
              <a:rPr lang="ko-KR" altLang="en-US" sz="1200" b="0" i="0" kern="1200" dirty="0">
                <a:solidFill>
                  <a:schemeClr val="tx1"/>
                </a:solidFill>
                <a:effectLst/>
                <a:latin typeface="+mn-lt"/>
                <a:ea typeface="+mn-ea"/>
                <a:cs typeface="+mn-cs"/>
              </a:rPr>
              <a:t>그러니까 </a:t>
            </a:r>
            <a:r>
              <a:rPr lang="en-US" altLang="ko-KR" sz="1200" b="0" i="0" kern="1200" dirty="0">
                <a:solidFill>
                  <a:schemeClr val="tx1"/>
                </a:solidFill>
                <a:effectLst/>
                <a:latin typeface="+mn-lt"/>
                <a:ea typeface="+mn-ea"/>
                <a:cs typeface="+mn-cs"/>
              </a:rPr>
              <a:t>OpenGL</a:t>
            </a:r>
            <a:r>
              <a:rPr lang="ko-KR" altLang="en-US" sz="1200" b="0" i="0" kern="1200" dirty="0">
                <a:solidFill>
                  <a:schemeClr val="tx1"/>
                </a:solidFill>
                <a:effectLst/>
                <a:latin typeface="+mn-lt"/>
                <a:ea typeface="+mn-ea"/>
                <a:cs typeface="+mn-cs"/>
              </a:rPr>
              <a:t>에는 어떤 기능의 함수와 변수들이 존재한다는 표준이 기술되어 있습니다</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 </a:t>
            </a:r>
            <a:endParaRPr lang="en-US" altLang="ko-KR" sz="1200" b="0" i="0" kern="1200" dirty="0">
              <a:solidFill>
                <a:schemeClr val="tx1"/>
              </a:solidFill>
              <a:effectLst/>
              <a:latin typeface="+mn-lt"/>
              <a:ea typeface="+mn-ea"/>
              <a:cs typeface="+mn-cs"/>
            </a:endParaRPr>
          </a:p>
          <a:p>
            <a:pPr marL="0" indent="0">
              <a:buFont typeface="+mj-lt"/>
              <a:buNone/>
            </a:pPr>
            <a:r>
              <a:rPr lang="ko-KR" altLang="en-US" sz="1200" b="0" i="0" kern="1200" dirty="0">
                <a:solidFill>
                  <a:schemeClr val="tx1"/>
                </a:solidFill>
                <a:effectLst/>
                <a:latin typeface="+mn-lt"/>
                <a:ea typeface="+mn-ea"/>
                <a:cs typeface="+mn-cs"/>
              </a:rPr>
              <a:t>즉</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OpenGL</a:t>
            </a:r>
            <a:r>
              <a:rPr lang="ko-KR" altLang="en-US" sz="1200" b="0" i="0" kern="1200" dirty="0">
                <a:solidFill>
                  <a:schemeClr val="tx1"/>
                </a:solidFill>
                <a:effectLst/>
                <a:latin typeface="+mn-lt"/>
                <a:ea typeface="+mn-ea"/>
                <a:cs typeface="+mn-cs"/>
              </a:rPr>
              <a:t>은 </a:t>
            </a:r>
            <a:r>
              <a:rPr lang="en-US" altLang="ko-KR" sz="1200" b="0" i="0" kern="1200" dirty="0">
                <a:solidFill>
                  <a:schemeClr val="tx1"/>
                </a:solidFill>
                <a:effectLst/>
                <a:latin typeface="+mn-lt"/>
                <a:ea typeface="+mn-ea"/>
                <a:cs typeface="+mn-cs"/>
              </a:rPr>
              <a:t>C++, Java, Python,</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JavaScript </a:t>
            </a:r>
            <a:r>
              <a:rPr lang="ko-KR" altLang="en-US" sz="1200" b="0" i="0" kern="1200" dirty="0">
                <a:solidFill>
                  <a:schemeClr val="tx1"/>
                </a:solidFill>
                <a:effectLst/>
                <a:latin typeface="+mn-lt"/>
                <a:ea typeface="+mn-ea"/>
                <a:cs typeface="+mn-cs"/>
              </a:rPr>
              <a:t>등 다양한 프로그래밍 언어들로 구현될 수 있습니다</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 </a:t>
            </a:r>
            <a:endParaRPr lang="en-US" altLang="ko-KR" sz="1200" b="0" i="0" kern="1200" dirty="0">
              <a:solidFill>
                <a:schemeClr val="tx1"/>
              </a:solidFill>
              <a:effectLst/>
              <a:latin typeface="+mn-lt"/>
              <a:ea typeface="+mn-ea"/>
              <a:cs typeface="+mn-cs"/>
            </a:endParaRPr>
          </a:p>
          <a:p>
            <a:pPr marL="0" indent="0">
              <a:buFont typeface="+mj-lt"/>
              <a:buNone/>
            </a:pPr>
            <a:endParaRPr lang="en-US" altLang="ko-KR" sz="1200" b="0" i="0" kern="1200" dirty="0">
              <a:solidFill>
                <a:schemeClr val="tx1"/>
              </a:solidFill>
              <a:effectLst/>
              <a:latin typeface="+mn-lt"/>
              <a:ea typeface="+mn-ea"/>
              <a:cs typeface="+mn-cs"/>
            </a:endParaRPr>
          </a:p>
          <a:p>
            <a:pPr marL="0" indent="0">
              <a:buFont typeface="+mj-lt"/>
              <a:buNone/>
            </a:pPr>
            <a:r>
              <a:rPr lang="en-US" altLang="ko-KR" sz="1200" b="0" i="0" kern="1200" dirty="0">
                <a:solidFill>
                  <a:schemeClr val="tx1"/>
                </a:solidFill>
                <a:effectLst/>
                <a:latin typeface="+mn-lt"/>
                <a:ea typeface="+mn-ea"/>
                <a:cs typeface="+mn-cs"/>
              </a:rPr>
              <a:t>The home page for OpenGL is </a:t>
            </a:r>
            <a:r>
              <a:rPr lang="en-US" altLang="ko-KR" sz="1200" b="0" i="0" kern="1200" dirty="0" err="1">
                <a:solidFill>
                  <a:schemeClr val="tx1"/>
                </a:solidFill>
                <a:effectLst/>
                <a:latin typeface="+mn-lt"/>
                <a:ea typeface="+mn-ea"/>
                <a:cs typeface="+mn-cs"/>
              </a:rPr>
              <a:t>opengl.org</a:t>
            </a:r>
            <a:r>
              <a:rPr lang="en-US" altLang="ko-KR" sz="1200" b="0" i="0" kern="1200" dirty="0">
                <a:solidFill>
                  <a:schemeClr val="tx1"/>
                </a:solidFill>
                <a:effectLst/>
                <a:latin typeface="+mn-lt"/>
                <a:ea typeface="+mn-ea"/>
                <a:cs typeface="+mn-cs"/>
              </a:rPr>
              <a:t>.</a:t>
            </a:r>
          </a:p>
          <a:p>
            <a:pPr marL="0" indent="0">
              <a:buFont typeface="+mj-lt"/>
              <a:buNone/>
            </a:pPr>
            <a:r>
              <a:rPr lang="en-US" altLang="ko-KR" sz="1200" b="0" i="0" kern="1200" dirty="0">
                <a:solidFill>
                  <a:schemeClr val="tx1"/>
                </a:solidFill>
                <a:effectLst/>
                <a:latin typeface="+mn-lt"/>
                <a:ea typeface="+mn-ea"/>
                <a:cs typeface="+mn-cs"/>
              </a:rPr>
              <a:t>OpenGL provides many functions for handling graphics and images. </a:t>
            </a:r>
          </a:p>
          <a:p>
            <a:pPr marL="0" indent="0">
              <a:buFont typeface="+mj-lt"/>
              <a:buNone/>
            </a:pPr>
            <a:r>
              <a:rPr lang="en-US" altLang="ko-KR" sz="1200" b="0" i="0" kern="1200" dirty="0">
                <a:solidFill>
                  <a:schemeClr val="tx1"/>
                </a:solidFill>
                <a:effectLst/>
                <a:latin typeface="+mn-lt"/>
                <a:ea typeface="+mn-ea"/>
                <a:cs typeface="+mn-cs"/>
              </a:rPr>
              <a:t>OpenGL is not an API, or Application Programming Interface, but rather a specification, or specification of an API. </a:t>
            </a:r>
          </a:p>
          <a:p>
            <a:pPr marL="0" indent="0">
              <a:buFont typeface="+mj-lt"/>
              <a:buNone/>
            </a:pPr>
            <a:r>
              <a:rPr lang="en-US" altLang="ko-KR" sz="1200" b="0" i="0" kern="1200" dirty="0">
                <a:solidFill>
                  <a:schemeClr val="tx1"/>
                </a:solidFill>
                <a:effectLst/>
                <a:latin typeface="+mn-lt"/>
                <a:ea typeface="+mn-ea"/>
                <a:cs typeface="+mn-cs"/>
              </a:rPr>
              <a:t>In other words, OpenGL is a standard that describes what functions and variables exist. </a:t>
            </a:r>
          </a:p>
          <a:p>
            <a:pPr marL="0" indent="0">
              <a:buFont typeface="+mj-lt"/>
              <a:buNone/>
            </a:pPr>
            <a:r>
              <a:rPr lang="en-US" altLang="ko-KR" sz="1200" b="0" i="0" kern="1200" dirty="0">
                <a:solidFill>
                  <a:schemeClr val="tx1"/>
                </a:solidFill>
                <a:effectLst/>
                <a:latin typeface="+mn-lt"/>
                <a:ea typeface="+mn-ea"/>
                <a:cs typeface="+mn-cs"/>
              </a:rPr>
              <a:t>This means that OpenGL can be implemented in many different programming languages, including C++, Java, Python, and JavaScript.</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16</a:t>
            </a:fld>
            <a:endParaRPr lang="ko-KR" altLang="en-US"/>
          </a:p>
        </p:txBody>
      </p:sp>
    </p:spTree>
    <p:extLst>
      <p:ext uri="{BB962C8B-B14F-4D97-AF65-F5344CB8AC3E}">
        <p14:creationId xmlns:p14="http://schemas.microsoft.com/office/powerpoint/2010/main" val="2509635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슬라이드 이미지 개체 틀 1"/>
          <p:cNvSpPr>
            <a:spLocks noGrp="1" noRot="1" noChangeAspect="1" noTextEdit="1"/>
          </p:cNvSpPr>
          <p:nvPr>
            <p:ph type="sldImg"/>
          </p:nvPr>
        </p:nvSpPr>
        <p:spPr>
          <a:xfrm>
            <a:off x="107950" y="739775"/>
            <a:ext cx="6569075" cy="3695700"/>
          </a:xfrm>
          <a:ln/>
        </p:spPr>
      </p:sp>
      <p:sp>
        <p:nvSpPr>
          <p:cNvPr id="55299"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latinLnBrk="1">
              <a:buFont typeface="+mj-lt"/>
              <a:buNone/>
            </a:pPr>
            <a:r>
              <a:rPr kumimoji="1" lang="ko-KR" altLang="en-US" sz="1200" kern="1200" dirty="0">
                <a:solidFill>
                  <a:schemeClr val="tx1"/>
                </a:solidFill>
                <a:effectLst/>
                <a:latin typeface="굴림" pitchFamily="50" charset="-127"/>
                <a:ea typeface="굴림" pitchFamily="50" charset="-127"/>
                <a:cs typeface="+mn-cs"/>
              </a:rPr>
              <a:t>보통 </a:t>
            </a:r>
            <a:r>
              <a:rPr kumimoji="1" lang="ko-KR" altLang="ko-KR" sz="1200" kern="1200" dirty="0">
                <a:solidFill>
                  <a:schemeClr val="tx1"/>
                </a:solidFill>
                <a:effectLst/>
                <a:latin typeface="굴림" pitchFamily="50" charset="-127"/>
                <a:ea typeface="굴림" pitchFamily="50" charset="-127"/>
                <a:cs typeface="+mn-cs"/>
              </a:rPr>
              <a:t>컴퓨터에는 디스플레이를 위한 두개의</a:t>
            </a:r>
            <a:r>
              <a:rPr kumimoji="1" lang="en-US" altLang="ko-KR" sz="1200" kern="1200" dirty="0">
                <a:solidFill>
                  <a:schemeClr val="tx1"/>
                </a:solidFill>
                <a:effectLst/>
                <a:latin typeface="굴림" pitchFamily="50" charset="-127"/>
                <a:ea typeface="굴림" pitchFamily="50" charset="-127"/>
                <a:cs typeface="+mn-cs"/>
              </a:rPr>
              <a:t> buffer</a:t>
            </a:r>
            <a:r>
              <a:rPr kumimoji="1" lang="ko-KR" altLang="ko-KR" sz="1200" kern="1200" dirty="0">
                <a:solidFill>
                  <a:schemeClr val="tx1"/>
                </a:solidFill>
                <a:effectLst/>
                <a:latin typeface="굴림" pitchFamily="50" charset="-127"/>
                <a:ea typeface="굴림" pitchFamily="50" charset="-127"/>
                <a:cs typeface="+mn-cs"/>
              </a:rPr>
              <a:t>가 있는데</a:t>
            </a:r>
            <a:r>
              <a:rPr kumimoji="1" lang="en-US" altLang="ko-KR" sz="1200" kern="1200" dirty="0">
                <a:solidFill>
                  <a:schemeClr val="tx1"/>
                </a:solidFill>
                <a:effectLst/>
                <a:latin typeface="굴림" pitchFamily="50" charset="-127"/>
                <a:ea typeface="굴림" pitchFamily="50" charset="-127"/>
                <a:cs typeface="+mn-cs"/>
              </a:rPr>
              <a:t>, front</a:t>
            </a:r>
            <a:r>
              <a:rPr kumimoji="1" lang="ko-KR" altLang="ko-KR" sz="1200" kern="1200" dirty="0">
                <a:solidFill>
                  <a:schemeClr val="tx1"/>
                </a:solidFill>
                <a:effectLst/>
                <a:latin typeface="굴림" pitchFamily="50" charset="-127"/>
                <a:ea typeface="굴림" pitchFamily="50" charset="-127"/>
                <a:cs typeface="+mn-cs"/>
              </a:rPr>
              <a:t>와</a:t>
            </a:r>
            <a:r>
              <a:rPr kumimoji="1" lang="en-US" altLang="ko-KR" sz="1200" kern="1200" dirty="0">
                <a:solidFill>
                  <a:schemeClr val="tx1"/>
                </a:solidFill>
                <a:effectLst/>
                <a:latin typeface="굴림" pitchFamily="50" charset="-127"/>
                <a:ea typeface="굴림" pitchFamily="50" charset="-127"/>
                <a:cs typeface="+mn-cs"/>
              </a:rPr>
              <a:t> back buffer</a:t>
            </a:r>
            <a:r>
              <a:rPr kumimoji="1" lang="ko-KR" altLang="ko-KR" sz="1200" kern="1200" dirty="0">
                <a:solidFill>
                  <a:schemeClr val="tx1"/>
                </a:solidFill>
                <a:effectLst/>
                <a:latin typeface="굴림" pitchFamily="50" charset="-127"/>
                <a:ea typeface="굴림" pitchFamily="50" charset="-127"/>
                <a:cs typeface="+mn-cs"/>
              </a:rPr>
              <a:t>가 그것들입니다</a:t>
            </a:r>
            <a:r>
              <a:rPr kumimoji="1" lang="en-US" altLang="ko-KR" sz="1200" kern="1200" dirty="0">
                <a:solidFill>
                  <a:schemeClr val="tx1"/>
                </a:solidFill>
                <a:effectLst/>
                <a:latin typeface="굴림" pitchFamily="50" charset="-127"/>
                <a:ea typeface="굴림" pitchFamily="50" charset="-127"/>
                <a:cs typeface="+mn-cs"/>
              </a:rPr>
              <a:t>. </a:t>
            </a:r>
            <a:endParaRPr kumimoji="1" lang="ko-KR" altLang="ko-KR" sz="1200" kern="1200" dirty="0">
              <a:solidFill>
                <a:schemeClr val="tx1"/>
              </a:solidFill>
              <a:effectLst/>
              <a:latin typeface="굴림" pitchFamily="50" charset="-127"/>
              <a:ea typeface="굴림" pitchFamily="50" charset="-127"/>
              <a:cs typeface="+mn-cs"/>
            </a:endParaRPr>
          </a:p>
          <a:p>
            <a:pPr marL="0" indent="0" latinLnBrk="1">
              <a:buFont typeface="+mj-lt"/>
              <a:buNone/>
            </a:pPr>
            <a:r>
              <a:rPr kumimoji="1" lang="ko-KR" altLang="ko-KR" sz="1200" kern="1200" dirty="0">
                <a:solidFill>
                  <a:schemeClr val="tx1"/>
                </a:solidFill>
                <a:effectLst/>
                <a:latin typeface="굴림" pitchFamily="50" charset="-127"/>
                <a:ea typeface="굴림" pitchFamily="50" charset="-127"/>
                <a:cs typeface="+mn-cs"/>
              </a:rPr>
              <a:t>디스플레이 화면에는 언제나</a:t>
            </a:r>
            <a:r>
              <a:rPr kumimoji="1" lang="en-US" altLang="ko-KR" sz="1200" kern="1200" dirty="0">
                <a:solidFill>
                  <a:schemeClr val="tx1"/>
                </a:solidFill>
                <a:effectLst/>
                <a:latin typeface="굴림" pitchFamily="50" charset="-127"/>
                <a:ea typeface="굴림" pitchFamily="50" charset="-127"/>
                <a:cs typeface="+mn-cs"/>
              </a:rPr>
              <a:t> front buffer</a:t>
            </a:r>
            <a:r>
              <a:rPr kumimoji="1" lang="ko-KR" altLang="ko-KR" sz="1200" kern="1200" dirty="0">
                <a:solidFill>
                  <a:schemeClr val="tx1"/>
                </a:solidFill>
                <a:effectLst/>
                <a:latin typeface="굴림" pitchFamily="50" charset="-127"/>
                <a:ea typeface="굴림" pitchFamily="50" charset="-127"/>
                <a:cs typeface="+mn-cs"/>
              </a:rPr>
              <a:t>에 담겨있는 내용이 보여지게 됩니다</a:t>
            </a:r>
            <a:r>
              <a:rPr kumimoji="1" lang="en-US" altLang="ko-KR" sz="1200" kern="1200" dirty="0">
                <a:solidFill>
                  <a:schemeClr val="tx1"/>
                </a:solidFill>
                <a:effectLst/>
                <a:latin typeface="굴림" pitchFamily="50" charset="-127"/>
                <a:ea typeface="굴림" pitchFamily="50" charset="-127"/>
                <a:cs typeface="+mn-cs"/>
              </a:rPr>
              <a:t>. </a:t>
            </a:r>
            <a:endParaRPr kumimoji="1" lang="ko-KR" altLang="ko-KR" sz="1200" kern="1200" dirty="0">
              <a:solidFill>
                <a:schemeClr val="tx1"/>
              </a:solidFill>
              <a:effectLst/>
              <a:latin typeface="굴림" pitchFamily="50" charset="-127"/>
              <a:ea typeface="굴림" pitchFamily="50" charset="-127"/>
              <a:cs typeface="+mn-cs"/>
            </a:endParaRPr>
          </a:p>
          <a:p>
            <a:pPr marL="0" indent="0" latinLnBrk="1">
              <a:buFont typeface="+mj-lt"/>
              <a:buNone/>
            </a:pPr>
            <a:r>
              <a:rPr kumimoji="1" lang="ko-KR" altLang="en-US" sz="1200" kern="1200" dirty="0">
                <a:solidFill>
                  <a:schemeClr val="tx1"/>
                </a:solidFill>
                <a:effectLst/>
                <a:latin typeface="굴림" pitchFamily="50" charset="-127"/>
                <a:ea typeface="굴림" pitchFamily="50" charset="-127"/>
                <a:cs typeface="+mn-cs"/>
              </a:rPr>
              <a:t>한편</a:t>
            </a:r>
            <a:r>
              <a:rPr kumimoji="1" lang="en-US" altLang="ko-KR" sz="1200" kern="1200" dirty="0">
                <a:solidFill>
                  <a:schemeClr val="tx1"/>
                </a:solidFill>
                <a:effectLst/>
                <a:latin typeface="굴림" pitchFamily="50" charset="-127"/>
                <a:ea typeface="굴림" pitchFamily="50" charset="-127"/>
                <a:cs typeface="+mn-cs"/>
              </a:rPr>
              <a:t>,</a:t>
            </a:r>
            <a:r>
              <a:rPr kumimoji="1" lang="ko-KR" altLang="en-US" sz="1200" kern="1200" dirty="0">
                <a:solidFill>
                  <a:schemeClr val="tx1"/>
                </a:solidFill>
                <a:effectLst/>
                <a:latin typeface="굴림" pitchFamily="50" charset="-127"/>
                <a:ea typeface="굴림" pitchFamily="50" charset="-127"/>
                <a:cs typeface="+mn-cs"/>
              </a:rPr>
              <a:t> </a:t>
            </a:r>
            <a:r>
              <a:rPr kumimoji="1" lang="ko-KR" altLang="ko-KR" sz="1200" kern="1200" dirty="0">
                <a:solidFill>
                  <a:schemeClr val="tx1"/>
                </a:solidFill>
                <a:effectLst/>
                <a:latin typeface="굴림" pitchFamily="50" charset="-127"/>
                <a:ea typeface="굴림" pitchFamily="50" charset="-127"/>
                <a:cs typeface="+mn-cs"/>
              </a:rPr>
              <a:t>응용 프로그램은</a:t>
            </a:r>
            <a:r>
              <a:rPr kumimoji="1" lang="en-US" altLang="ko-KR" sz="1200" kern="1200" dirty="0">
                <a:solidFill>
                  <a:schemeClr val="tx1"/>
                </a:solidFill>
                <a:effectLst/>
                <a:latin typeface="굴림" pitchFamily="50" charset="-127"/>
                <a:ea typeface="굴림" pitchFamily="50" charset="-127"/>
                <a:cs typeface="+mn-cs"/>
              </a:rPr>
              <a:t> front</a:t>
            </a:r>
            <a:r>
              <a:rPr kumimoji="1" lang="ko-KR" altLang="ko-KR" sz="1200" kern="1200" dirty="0">
                <a:solidFill>
                  <a:schemeClr val="tx1"/>
                </a:solidFill>
                <a:effectLst/>
                <a:latin typeface="굴림" pitchFamily="50" charset="-127"/>
                <a:ea typeface="굴림" pitchFamily="50" charset="-127"/>
                <a:cs typeface="+mn-cs"/>
              </a:rPr>
              <a:t>가 아닌</a:t>
            </a:r>
            <a:r>
              <a:rPr kumimoji="1" lang="en-US" altLang="ko-KR" sz="1200" kern="1200" dirty="0">
                <a:solidFill>
                  <a:schemeClr val="tx1"/>
                </a:solidFill>
                <a:effectLst/>
                <a:latin typeface="굴림" pitchFamily="50" charset="-127"/>
                <a:ea typeface="굴림" pitchFamily="50" charset="-127"/>
                <a:cs typeface="+mn-cs"/>
              </a:rPr>
              <a:t> back buffer</a:t>
            </a:r>
            <a:r>
              <a:rPr kumimoji="1" lang="ko-KR" altLang="ko-KR" sz="1200" kern="1200" dirty="0">
                <a:solidFill>
                  <a:schemeClr val="tx1"/>
                </a:solidFill>
                <a:effectLst/>
                <a:latin typeface="굴림" pitchFamily="50" charset="-127"/>
                <a:ea typeface="굴림" pitchFamily="50" charset="-127"/>
                <a:cs typeface="+mn-cs"/>
              </a:rPr>
              <a:t>에 무엇인가를 그리게 됩니다</a:t>
            </a:r>
            <a:r>
              <a:rPr kumimoji="1" lang="en-US" altLang="ko-KR" sz="1200" kern="1200" dirty="0">
                <a:solidFill>
                  <a:schemeClr val="tx1"/>
                </a:solidFill>
                <a:effectLst/>
                <a:latin typeface="굴림" pitchFamily="50" charset="-127"/>
                <a:ea typeface="굴림" pitchFamily="50" charset="-127"/>
                <a:cs typeface="+mn-cs"/>
              </a:rPr>
              <a:t>. </a:t>
            </a:r>
          </a:p>
          <a:p>
            <a:pPr marL="0" indent="0" latinLnBrk="1">
              <a:buFont typeface="+mj-lt"/>
              <a:buNone/>
            </a:pPr>
            <a:r>
              <a:rPr kumimoji="1" lang="ko-KR" altLang="ko-KR" sz="1200" kern="1200" dirty="0">
                <a:solidFill>
                  <a:schemeClr val="tx1"/>
                </a:solidFill>
                <a:effectLst/>
                <a:latin typeface="굴림" pitchFamily="50" charset="-127"/>
                <a:ea typeface="굴림" pitchFamily="50" charset="-127"/>
                <a:cs typeface="+mn-cs"/>
              </a:rPr>
              <a:t>그림과 같이 애니메이션의 한 프레임이 화면에 보여지고 있는 상태에서 프로그램은 다음 프레임을</a:t>
            </a:r>
            <a:r>
              <a:rPr kumimoji="1" lang="en-US" altLang="ko-KR" sz="1200" kern="1200" dirty="0">
                <a:solidFill>
                  <a:schemeClr val="tx1"/>
                </a:solidFill>
                <a:effectLst/>
                <a:latin typeface="굴림" pitchFamily="50" charset="-127"/>
                <a:ea typeface="굴림" pitchFamily="50" charset="-127"/>
                <a:cs typeface="+mn-cs"/>
              </a:rPr>
              <a:t> back buffer</a:t>
            </a:r>
            <a:r>
              <a:rPr kumimoji="1" lang="ko-KR" altLang="ko-KR" sz="1200" kern="1200" dirty="0">
                <a:solidFill>
                  <a:schemeClr val="tx1"/>
                </a:solidFill>
                <a:effectLst/>
                <a:latin typeface="굴림" pitchFamily="50" charset="-127"/>
                <a:ea typeface="굴림" pitchFamily="50" charset="-127"/>
                <a:cs typeface="+mn-cs"/>
              </a:rPr>
              <a:t>에 그리는 것입니다</a:t>
            </a:r>
            <a:r>
              <a:rPr kumimoji="1" lang="en-US" altLang="ko-KR" sz="1200" kern="1200" dirty="0">
                <a:solidFill>
                  <a:schemeClr val="tx1"/>
                </a:solidFill>
                <a:effectLst/>
                <a:latin typeface="굴림" pitchFamily="50" charset="-127"/>
                <a:ea typeface="굴림" pitchFamily="50" charset="-127"/>
                <a:cs typeface="+mn-cs"/>
              </a:rPr>
              <a:t>. </a:t>
            </a:r>
            <a:endParaRPr kumimoji="1" lang="ko-KR" altLang="ko-KR" sz="1200" kern="1200" dirty="0">
              <a:solidFill>
                <a:schemeClr val="tx1"/>
              </a:solidFill>
              <a:effectLst/>
              <a:latin typeface="굴림" pitchFamily="50" charset="-127"/>
              <a:ea typeface="굴림" pitchFamily="50" charset="-127"/>
              <a:cs typeface="+mn-cs"/>
            </a:endParaRPr>
          </a:p>
          <a:p>
            <a:pPr marL="0" indent="0" latinLnBrk="1">
              <a:buFont typeface="+mj-lt"/>
              <a:buNone/>
            </a:pPr>
            <a:r>
              <a:rPr kumimoji="1" lang="ko-KR" altLang="ko-KR" sz="1200" kern="1200" dirty="0">
                <a:solidFill>
                  <a:schemeClr val="tx1"/>
                </a:solidFill>
                <a:effectLst/>
                <a:latin typeface="굴림" pitchFamily="50" charset="-127"/>
                <a:ea typeface="굴림" pitchFamily="50" charset="-127"/>
                <a:cs typeface="+mn-cs"/>
              </a:rPr>
              <a:t>그 후에</a:t>
            </a:r>
            <a:r>
              <a:rPr kumimoji="1" lang="en-US" altLang="ko-KR" sz="1200" kern="1200" dirty="0">
                <a:solidFill>
                  <a:schemeClr val="tx1"/>
                </a:solidFill>
                <a:effectLst/>
                <a:latin typeface="굴림" pitchFamily="50" charset="-127"/>
                <a:ea typeface="굴림" pitchFamily="50" charset="-127"/>
                <a:cs typeface="+mn-cs"/>
              </a:rPr>
              <a:t> front</a:t>
            </a:r>
            <a:r>
              <a:rPr kumimoji="1" lang="ko-KR" altLang="ko-KR" sz="1200" kern="1200" dirty="0">
                <a:solidFill>
                  <a:schemeClr val="tx1"/>
                </a:solidFill>
                <a:effectLst/>
                <a:latin typeface="굴림" pitchFamily="50" charset="-127"/>
                <a:ea typeface="굴림" pitchFamily="50" charset="-127"/>
                <a:cs typeface="+mn-cs"/>
              </a:rPr>
              <a:t>와</a:t>
            </a:r>
            <a:r>
              <a:rPr kumimoji="1" lang="en-US" altLang="ko-KR" sz="1200" kern="1200" dirty="0">
                <a:solidFill>
                  <a:schemeClr val="tx1"/>
                </a:solidFill>
                <a:effectLst/>
                <a:latin typeface="굴림" pitchFamily="50" charset="-127"/>
                <a:ea typeface="굴림" pitchFamily="50" charset="-127"/>
                <a:cs typeface="+mn-cs"/>
              </a:rPr>
              <a:t> back buffer</a:t>
            </a:r>
            <a:r>
              <a:rPr kumimoji="1" lang="ko-KR" altLang="ko-KR" sz="1200" kern="1200" dirty="0">
                <a:solidFill>
                  <a:schemeClr val="tx1"/>
                </a:solidFill>
                <a:effectLst/>
                <a:latin typeface="굴림" pitchFamily="50" charset="-127"/>
                <a:ea typeface="굴림" pitchFamily="50" charset="-127"/>
                <a:cs typeface="+mn-cs"/>
              </a:rPr>
              <a:t>를 바꿔치기 합니다</a:t>
            </a:r>
            <a:r>
              <a:rPr kumimoji="1" lang="en-US" altLang="ko-KR" sz="1200" kern="1200" dirty="0">
                <a:solidFill>
                  <a:schemeClr val="tx1"/>
                </a:solidFill>
                <a:effectLst/>
                <a:latin typeface="굴림" pitchFamily="50" charset="-127"/>
                <a:ea typeface="굴림" pitchFamily="50" charset="-127"/>
                <a:cs typeface="+mn-cs"/>
              </a:rPr>
              <a:t>. </a:t>
            </a:r>
          </a:p>
          <a:p>
            <a:pPr marL="0" indent="0" latinLnBrk="1">
              <a:buFont typeface="+mj-lt"/>
              <a:buNone/>
            </a:pPr>
            <a:r>
              <a:rPr kumimoji="1" lang="ko-KR" altLang="ko-KR" sz="1200" kern="1200" dirty="0">
                <a:solidFill>
                  <a:schemeClr val="tx1"/>
                </a:solidFill>
                <a:effectLst/>
                <a:latin typeface="굴림" pitchFamily="50" charset="-127"/>
                <a:ea typeface="굴림" pitchFamily="50" charset="-127"/>
                <a:cs typeface="+mn-cs"/>
              </a:rPr>
              <a:t>다르게 말하면</a:t>
            </a:r>
            <a:r>
              <a:rPr kumimoji="1" lang="en-US" altLang="ko-KR" sz="1200" kern="1200" dirty="0">
                <a:solidFill>
                  <a:schemeClr val="tx1"/>
                </a:solidFill>
                <a:effectLst/>
                <a:latin typeface="굴림" pitchFamily="50" charset="-127"/>
                <a:ea typeface="굴림" pitchFamily="50" charset="-127"/>
                <a:cs typeface="+mn-cs"/>
              </a:rPr>
              <a:t>, front</a:t>
            </a:r>
            <a:r>
              <a:rPr kumimoji="1" lang="ko-KR" altLang="ko-KR" sz="1200" kern="1200" dirty="0">
                <a:solidFill>
                  <a:schemeClr val="tx1"/>
                </a:solidFill>
                <a:effectLst/>
                <a:latin typeface="굴림" pitchFamily="50" charset="-127"/>
                <a:ea typeface="굴림" pitchFamily="50" charset="-127"/>
                <a:cs typeface="+mn-cs"/>
              </a:rPr>
              <a:t>와</a:t>
            </a:r>
            <a:r>
              <a:rPr kumimoji="1" lang="en-US" altLang="ko-KR" sz="1200" kern="1200" dirty="0">
                <a:solidFill>
                  <a:schemeClr val="tx1"/>
                </a:solidFill>
                <a:effectLst/>
                <a:latin typeface="굴림" pitchFamily="50" charset="-127"/>
                <a:ea typeface="굴림" pitchFamily="50" charset="-127"/>
                <a:cs typeface="+mn-cs"/>
              </a:rPr>
              <a:t> back buffer</a:t>
            </a:r>
            <a:r>
              <a:rPr kumimoji="1" lang="ko-KR" altLang="ko-KR" sz="1200" kern="1200" dirty="0">
                <a:solidFill>
                  <a:schemeClr val="tx1"/>
                </a:solidFill>
                <a:effectLst/>
                <a:latin typeface="굴림" pitchFamily="50" charset="-127"/>
                <a:ea typeface="굴림" pitchFamily="50" charset="-127"/>
                <a:cs typeface="+mn-cs"/>
              </a:rPr>
              <a:t>를 가리키고 있는</a:t>
            </a:r>
            <a:r>
              <a:rPr kumimoji="1" lang="en-US" altLang="ko-KR" sz="1200" kern="1200" dirty="0">
                <a:solidFill>
                  <a:schemeClr val="tx1"/>
                </a:solidFill>
                <a:effectLst/>
                <a:latin typeface="굴림" pitchFamily="50" charset="-127"/>
                <a:ea typeface="굴림" pitchFamily="50" charset="-127"/>
                <a:cs typeface="+mn-cs"/>
              </a:rPr>
              <a:t> pointer</a:t>
            </a:r>
            <a:r>
              <a:rPr kumimoji="1" lang="ko-KR" altLang="ko-KR" sz="1200" kern="1200" dirty="0">
                <a:solidFill>
                  <a:schemeClr val="tx1"/>
                </a:solidFill>
                <a:effectLst/>
                <a:latin typeface="굴림" pitchFamily="50" charset="-127"/>
                <a:ea typeface="굴림" pitchFamily="50" charset="-127"/>
                <a:cs typeface="+mn-cs"/>
              </a:rPr>
              <a:t>를 서로 바꿔주는 것입니다</a:t>
            </a:r>
            <a:r>
              <a:rPr kumimoji="1" lang="en-US" altLang="ko-KR" sz="1200" kern="1200" dirty="0">
                <a:solidFill>
                  <a:schemeClr val="tx1"/>
                </a:solidFill>
                <a:effectLst/>
                <a:latin typeface="굴림" pitchFamily="50" charset="-127"/>
                <a:ea typeface="굴림" pitchFamily="50" charset="-127"/>
                <a:cs typeface="+mn-cs"/>
              </a:rPr>
              <a:t>. </a:t>
            </a:r>
          </a:p>
          <a:p>
            <a:pPr marL="0" indent="0" latinLnBrk="1">
              <a:buFont typeface="+mj-lt"/>
              <a:buNone/>
            </a:pPr>
            <a:r>
              <a:rPr kumimoji="1" lang="ko-KR" altLang="ko-KR" sz="1200" kern="1200" dirty="0">
                <a:solidFill>
                  <a:schemeClr val="tx1"/>
                </a:solidFill>
                <a:effectLst/>
                <a:latin typeface="굴림" pitchFamily="50" charset="-127"/>
                <a:ea typeface="굴림" pitchFamily="50" charset="-127"/>
                <a:cs typeface="+mn-cs"/>
              </a:rPr>
              <a:t>이렇게 하면 새로운 프레임을 그리는 동안 나타날 수 있는 깜빡거림 현상을 막아줄 수 있습니다</a:t>
            </a:r>
            <a:r>
              <a:rPr kumimoji="1" lang="en-US" altLang="ko-KR" sz="1200" kern="1200" dirty="0">
                <a:solidFill>
                  <a:schemeClr val="tx1"/>
                </a:solidFill>
                <a:effectLst/>
                <a:latin typeface="굴림" pitchFamily="50" charset="-127"/>
                <a:ea typeface="굴림" pitchFamily="50" charset="-127"/>
                <a:cs typeface="+mn-cs"/>
              </a:rPr>
              <a:t>. </a:t>
            </a:r>
            <a:endParaRPr kumimoji="1" lang="ko-KR" altLang="ko-KR" sz="1200" kern="1200" dirty="0">
              <a:solidFill>
                <a:schemeClr val="tx1"/>
              </a:solidFill>
              <a:effectLst/>
              <a:latin typeface="굴림" pitchFamily="50" charset="-127"/>
              <a:ea typeface="굴림" pitchFamily="50" charset="-127"/>
              <a:cs typeface="+mn-cs"/>
            </a:endParaRPr>
          </a:p>
          <a:p>
            <a:pPr marL="0" indent="0" latinLnBrk="1">
              <a:buFont typeface="+mj-lt"/>
              <a:buNone/>
            </a:pPr>
            <a:r>
              <a:rPr kumimoji="1" lang="ko-KR" altLang="ko-KR" sz="1200" kern="1200" dirty="0">
                <a:solidFill>
                  <a:schemeClr val="tx1"/>
                </a:solidFill>
                <a:effectLst/>
                <a:latin typeface="굴림" pitchFamily="50" charset="-127"/>
                <a:ea typeface="굴림" pitchFamily="50" charset="-127"/>
                <a:cs typeface="+mn-cs"/>
              </a:rPr>
              <a:t>하나의 버퍼만을 사용했을 때 깜빡거림현상</a:t>
            </a:r>
            <a:r>
              <a:rPr kumimoji="1" lang="ko-KR" altLang="en-US" sz="1200" kern="1200" dirty="0">
                <a:solidFill>
                  <a:schemeClr val="tx1"/>
                </a:solidFill>
                <a:effectLst/>
                <a:latin typeface="굴림" pitchFamily="50" charset="-127"/>
                <a:ea typeface="굴림" pitchFamily="50" charset="-127"/>
                <a:cs typeface="+mn-cs"/>
              </a:rPr>
              <a:t>이 생깁니다</a:t>
            </a:r>
            <a:r>
              <a:rPr kumimoji="1" lang="en-US" altLang="ko-KR" sz="1200" kern="1200" dirty="0">
                <a:solidFill>
                  <a:schemeClr val="tx1"/>
                </a:solidFill>
                <a:effectLst/>
                <a:latin typeface="굴림" pitchFamily="50" charset="-127"/>
                <a:ea typeface="굴림" pitchFamily="50" charset="-127"/>
                <a:cs typeface="+mn-cs"/>
              </a:rPr>
              <a:t>.</a:t>
            </a:r>
            <a:r>
              <a:rPr kumimoji="1" lang="ko-KR" altLang="ko-KR" sz="1200" kern="1200" dirty="0">
                <a:solidFill>
                  <a:schemeClr val="tx1"/>
                </a:solidFill>
                <a:effectLst/>
                <a:latin typeface="굴림" pitchFamily="50" charset="-127"/>
                <a:ea typeface="굴림" pitchFamily="50" charset="-127"/>
                <a:cs typeface="+mn-cs"/>
              </a:rPr>
              <a:t> </a:t>
            </a:r>
            <a:endParaRPr kumimoji="1" lang="en-US" altLang="ko-KR" sz="1200" kern="1200" dirty="0">
              <a:solidFill>
                <a:schemeClr val="tx1"/>
              </a:solidFill>
              <a:effectLst/>
              <a:latin typeface="굴림" pitchFamily="50" charset="-127"/>
              <a:ea typeface="굴림" pitchFamily="50" charset="-127"/>
              <a:cs typeface="+mn-cs"/>
            </a:endParaRPr>
          </a:p>
          <a:p>
            <a:pPr marL="0" indent="0" latinLnBrk="1">
              <a:buFont typeface="+mj-lt"/>
              <a:buNone/>
            </a:pPr>
            <a:r>
              <a:rPr kumimoji="1" lang="ko-KR" altLang="en-US" sz="1200" kern="1200" dirty="0">
                <a:solidFill>
                  <a:schemeClr val="tx1"/>
                </a:solidFill>
                <a:effectLst/>
                <a:latin typeface="굴림" pitchFamily="50" charset="-127"/>
                <a:ea typeface="굴림" pitchFamily="50" charset="-127"/>
                <a:cs typeface="+mn-cs"/>
              </a:rPr>
              <a:t>이 동영상을 보시면 </a:t>
            </a:r>
            <a:r>
              <a:rPr kumimoji="1" lang="en-US" altLang="ko-KR" sz="1200" kern="1200" dirty="0">
                <a:solidFill>
                  <a:schemeClr val="tx1"/>
                </a:solidFill>
                <a:effectLst/>
                <a:latin typeface="굴림" pitchFamily="50" charset="-127"/>
                <a:ea typeface="굴림" pitchFamily="50" charset="-127"/>
                <a:cs typeface="+mn-cs"/>
              </a:rPr>
              <a:t>single buffering</a:t>
            </a:r>
            <a:r>
              <a:rPr kumimoji="1" lang="ko-KR" altLang="en-US" sz="1200" kern="1200" dirty="0">
                <a:solidFill>
                  <a:schemeClr val="tx1"/>
                </a:solidFill>
                <a:effectLst/>
                <a:latin typeface="굴림" pitchFamily="50" charset="-127"/>
                <a:ea typeface="굴림" pitchFamily="50" charset="-127"/>
                <a:cs typeface="+mn-cs"/>
              </a:rPr>
              <a:t>을 사용할 때의 깜박거림을 볼 수 있습니다</a:t>
            </a:r>
            <a:r>
              <a:rPr kumimoji="1" lang="en-US" altLang="ko-KR" sz="1200" kern="1200" dirty="0">
                <a:solidFill>
                  <a:schemeClr val="tx1"/>
                </a:solidFill>
                <a:effectLst/>
                <a:latin typeface="굴림" pitchFamily="50" charset="-127"/>
                <a:ea typeface="굴림" pitchFamily="50" charset="-127"/>
                <a:cs typeface="+mn-cs"/>
              </a:rPr>
              <a:t>.</a:t>
            </a:r>
            <a:r>
              <a:rPr kumimoji="1" lang="ko-KR" altLang="en-US" sz="1200" kern="1200" dirty="0">
                <a:solidFill>
                  <a:schemeClr val="tx1"/>
                </a:solidFill>
                <a:effectLst/>
                <a:latin typeface="굴림" pitchFamily="50" charset="-127"/>
                <a:ea typeface="굴림" pitchFamily="50" charset="-127"/>
                <a:cs typeface="+mn-cs"/>
              </a:rPr>
              <a:t> </a:t>
            </a:r>
            <a:r>
              <a:rPr kumimoji="1" lang="en-US" altLang="ko-KR" sz="1200" kern="1200" dirty="0">
                <a:solidFill>
                  <a:schemeClr val="tx1"/>
                </a:solidFill>
                <a:effectLst/>
                <a:latin typeface="굴림" pitchFamily="50" charset="-127"/>
                <a:ea typeface="굴림" pitchFamily="50" charset="-127"/>
                <a:cs typeface="+mn-cs"/>
              </a:rPr>
              <a:t> </a:t>
            </a:r>
            <a:endParaRPr kumimoji="1" lang="ko-KR" altLang="ko-KR" sz="1200" kern="1200" dirty="0">
              <a:solidFill>
                <a:schemeClr val="tx1"/>
              </a:solidFill>
              <a:effectLst/>
              <a:latin typeface="굴림" pitchFamily="50" charset="-127"/>
              <a:ea typeface="굴림" pitchFamily="50" charset="-127"/>
              <a:cs typeface="+mn-cs"/>
            </a:endParaRPr>
          </a:p>
          <a:p>
            <a:endParaRPr lang="en-US" altLang="ko-KR" dirty="0"/>
          </a:p>
          <a:p>
            <a:r>
              <a:rPr lang="en" altLang="ko-KR" dirty="0"/>
              <a:t>A computer usually has two buffers for display: the front and back buffers. </a:t>
            </a:r>
          </a:p>
          <a:p>
            <a:r>
              <a:rPr lang="en" altLang="ko-KR" dirty="0"/>
              <a:t>The display screen will always show what's in the front buffer. </a:t>
            </a:r>
          </a:p>
          <a:p>
            <a:r>
              <a:rPr lang="en" altLang="ko-KR" dirty="0"/>
              <a:t>Applications, on the other hand, draw things to the back buffer, not the front. </a:t>
            </a:r>
          </a:p>
          <a:p>
            <a:r>
              <a:rPr lang="en" altLang="ko-KR" dirty="0"/>
              <a:t>As shown in the figure, while one frame of an animation is being shown on the screen, the program is drawing the next frame to the back buffer. </a:t>
            </a:r>
          </a:p>
          <a:p>
            <a:r>
              <a:rPr lang="en" altLang="ko-KR" dirty="0"/>
              <a:t>After that, it swaps the front and back buffers. </a:t>
            </a:r>
          </a:p>
          <a:p>
            <a:r>
              <a:rPr lang="en" altLang="ko-KR" dirty="0"/>
              <a:t>In other words, it swaps the pointers that are pointing to the front and back buffers. </a:t>
            </a:r>
          </a:p>
          <a:p>
            <a:r>
              <a:rPr lang="en" altLang="ko-KR" dirty="0"/>
              <a:t>This prevents any flickering that may occur while drawing new frames. </a:t>
            </a:r>
          </a:p>
          <a:p>
            <a:r>
              <a:rPr lang="en" altLang="ko-KR" dirty="0"/>
              <a:t>Flickering occurs when using only one buffer. </a:t>
            </a:r>
          </a:p>
          <a:p>
            <a:r>
              <a:rPr lang="en" altLang="ko-KR" dirty="0"/>
              <a:t>In this video, you can see flickering when using single buffering.</a:t>
            </a:r>
            <a:endParaRPr lang="ko-KR" altLang="en-US" dirty="0"/>
          </a:p>
        </p:txBody>
      </p:sp>
      <p:sp>
        <p:nvSpPr>
          <p:cNvPr id="55300" name="슬라이드 번호 개체 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6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6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6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6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6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50000"/>
              </a:spcBef>
              <a:spcAft>
                <a:spcPct val="0"/>
              </a:spcAft>
              <a:defRPr kumimoji="1" sz="16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50000"/>
              </a:spcBef>
              <a:spcAft>
                <a:spcPct val="0"/>
              </a:spcAft>
              <a:defRPr kumimoji="1" sz="16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50000"/>
              </a:spcBef>
              <a:spcAft>
                <a:spcPct val="0"/>
              </a:spcAft>
              <a:defRPr kumimoji="1" sz="16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50000"/>
              </a:spcBef>
              <a:spcAft>
                <a:spcPct val="0"/>
              </a:spcAft>
              <a:defRPr kumimoji="1" sz="1600" b="1">
                <a:solidFill>
                  <a:schemeClr val="tx1"/>
                </a:solidFill>
                <a:latin typeface="굴림" panose="020B0600000101010101" pitchFamily="50" charset="-127"/>
                <a:ea typeface="굴림" panose="020B0600000101010101" pitchFamily="50" charset="-127"/>
              </a:defRPr>
            </a:lvl9pPr>
          </a:lstStyle>
          <a:p>
            <a:pPr eaLnBrk="1" hangingPunct="1"/>
            <a:fld id="{AF4D9618-3EB0-4717-A30C-083EE24CA9F6}" type="slidenum">
              <a:rPr lang="en-US" altLang="ko-KR" sz="1200">
                <a:solidFill>
                  <a:srgbClr val="CDBB7B"/>
                </a:solidFill>
                <a:latin typeface="돋움" panose="020B0600000101010101" pitchFamily="50" charset="-127"/>
                <a:ea typeface="돋움" panose="020B0600000101010101" pitchFamily="50" charset="-127"/>
              </a:rPr>
              <a:pPr eaLnBrk="1" hangingPunct="1"/>
              <a:t>17</a:t>
            </a:fld>
            <a:endParaRPr lang="en-US" altLang="ko-KR" sz="1200">
              <a:solidFill>
                <a:srgbClr val="CDBB7B"/>
              </a:solidFill>
              <a:latin typeface="돋움" panose="020B0600000101010101" pitchFamily="50" charset="-127"/>
              <a:ea typeface="돋움" panose="020B0600000101010101" pitchFamily="50" charset="-127"/>
            </a:endParaRPr>
          </a:p>
        </p:txBody>
      </p:sp>
    </p:spTree>
    <p:extLst>
      <p:ext uri="{BB962C8B-B14F-4D97-AF65-F5344CB8AC3E}">
        <p14:creationId xmlns:p14="http://schemas.microsoft.com/office/powerpoint/2010/main" val="69987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 typeface="+mj-lt"/>
              <a:buNone/>
              <a:tabLst/>
              <a:defRPr/>
            </a:pPr>
            <a:r>
              <a:rPr kumimoji="1" lang="ko-KR" altLang="en-US" dirty="0"/>
              <a:t>컴퓨터그래픽스는 컴퓨터에서 시각적 개체를 만들고</a:t>
            </a:r>
            <a:r>
              <a:rPr kumimoji="1" lang="en-US" altLang="ko-KR" dirty="0"/>
              <a:t>, </a:t>
            </a:r>
            <a:r>
              <a:rPr kumimoji="1" lang="ko-KR" altLang="en-US" dirty="0"/>
              <a:t>조작하고</a:t>
            </a:r>
            <a:r>
              <a:rPr kumimoji="1" lang="en-US" altLang="ko-KR" dirty="0"/>
              <a:t>, </a:t>
            </a:r>
            <a:r>
              <a:rPr kumimoji="1" lang="ko-KR" altLang="en-US" dirty="0"/>
              <a:t>사용하는 데 관련된 학문으로</a:t>
            </a:r>
            <a:r>
              <a:rPr kumimoji="1" lang="en-US" altLang="ko-KR" dirty="0"/>
              <a:t>,</a:t>
            </a:r>
            <a:r>
              <a:rPr kumimoji="1" lang="ko-KR" altLang="en-US" dirty="0"/>
              <a:t> 줄여서 </a:t>
            </a:r>
            <a:r>
              <a:rPr kumimoji="1" lang="en-US" altLang="ko-KR" dirty="0"/>
              <a:t>CG</a:t>
            </a:r>
            <a:r>
              <a:rPr kumimoji="1" lang="ko-KR" altLang="en-US" dirty="0"/>
              <a:t>라 부릅니다</a:t>
            </a:r>
            <a:r>
              <a:rPr kumimoji="1" lang="en-US" altLang="ko-KR" dirty="0"/>
              <a:t>.</a:t>
            </a:r>
            <a:r>
              <a:rPr kumimoji="1" lang="ko-KR" altLang="en-US" dirty="0"/>
              <a:t> </a:t>
            </a:r>
            <a:endParaRPr kumimoji="1" lang="en-US" altLang="ko-KR" dirty="0"/>
          </a:p>
          <a:p>
            <a:pPr marL="0" marR="0" lvl="0" indent="0" algn="l" defTabSz="914400" rtl="0" eaLnBrk="1" fontAlgn="auto" latinLnBrk="1" hangingPunct="1">
              <a:lnSpc>
                <a:spcPct val="100000"/>
              </a:lnSpc>
              <a:spcBef>
                <a:spcPts val="0"/>
              </a:spcBef>
              <a:spcAft>
                <a:spcPts val="0"/>
              </a:spcAft>
              <a:buClrTx/>
              <a:buSzTx/>
              <a:buFont typeface="+mj-lt"/>
              <a:buNone/>
              <a:tabLst/>
              <a:defRPr/>
            </a:pPr>
            <a:r>
              <a:rPr kumimoji="1" lang="ko-KR" altLang="en-US" dirty="0"/>
              <a:t>흔히 컴퓨터그래픽스를 블렌더</a:t>
            </a:r>
            <a:r>
              <a:rPr kumimoji="1" lang="en-US" altLang="ko-KR" dirty="0"/>
              <a:t>, 3</a:t>
            </a:r>
            <a:r>
              <a:rPr kumimoji="1" lang="en" altLang="ko-KR" dirty="0"/>
              <a:t>D </a:t>
            </a:r>
            <a:r>
              <a:rPr kumimoji="1" lang="ko-KR" altLang="en-US" dirty="0"/>
              <a:t>맥스</a:t>
            </a:r>
            <a:r>
              <a:rPr kumimoji="1" lang="en-US" altLang="ko-KR" dirty="0"/>
              <a:t>, </a:t>
            </a:r>
            <a:r>
              <a:rPr kumimoji="1" lang="ko-KR" altLang="en-US" dirty="0"/>
              <a:t>포토샵 과 같은 소프트웨어를 이용하여 그림을 그려내는 것이라 생각하기 쉽습니다</a:t>
            </a:r>
            <a:r>
              <a:rPr kumimoji="1" lang="en-US" altLang="ko-KR" dirty="0"/>
              <a:t>.  </a:t>
            </a:r>
          </a:p>
          <a:p>
            <a:pPr marL="0" marR="0" lvl="0" indent="0" algn="l" defTabSz="914400" rtl="0" eaLnBrk="1" fontAlgn="auto" latinLnBrk="1" hangingPunct="1">
              <a:lnSpc>
                <a:spcPct val="100000"/>
              </a:lnSpc>
              <a:spcBef>
                <a:spcPts val="0"/>
              </a:spcBef>
              <a:spcAft>
                <a:spcPts val="0"/>
              </a:spcAft>
              <a:buClrTx/>
              <a:buSzTx/>
              <a:buFont typeface="+mj-lt"/>
              <a:buNone/>
              <a:tabLst/>
              <a:defRPr/>
            </a:pPr>
            <a:r>
              <a:rPr kumimoji="1" lang="ko-KR" altLang="en-US" dirty="0"/>
              <a:t>그러나 컴퓨터 과학에서 컴퓨터그래픽스는 그래픽 객체를 생성하기 위한 소프트웨어를 개발하는 기술을 말합니다</a:t>
            </a:r>
            <a:r>
              <a:rPr kumimoji="1" lang="en-US" altLang="ko-KR" dirty="0"/>
              <a:t>. </a:t>
            </a:r>
          </a:p>
          <a:p>
            <a:endParaRPr kumimoji="1" lang="en-US" altLang="ko-KR" dirty="0"/>
          </a:p>
          <a:p>
            <a:r>
              <a:rPr kumimoji="1" lang="en" altLang="ko-KR" dirty="0"/>
              <a:t>Computer graphics is the discipline concerned with creating, manipulating, and using visual objects on a computer.</a:t>
            </a:r>
          </a:p>
          <a:p>
            <a:r>
              <a:rPr kumimoji="1" lang="en" altLang="ko-KR" dirty="0"/>
              <a:t>You might think of computer graphics as the art of creating drawings using software like Blender, 3D Max, or Photoshop. </a:t>
            </a:r>
          </a:p>
          <a:p>
            <a:r>
              <a:rPr kumimoji="1" lang="en" altLang="ko-KR" dirty="0"/>
              <a:t>However, in computer science, computer graphics refers to the art of developing software to create graphical objects. </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141728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mj-lt"/>
              <a:buNone/>
            </a:pPr>
            <a:r>
              <a:rPr kumimoji="1" lang="ko-KR" altLang="en-US" dirty="0" err="1"/>
              <a:t>컴퓨터그래픽스의</a:t>
            </a:r>
            <a:r>
              <a:rPr kumimoji="1" lang="ko-KR" altLang="en-US" dirty="0"/>
              <a:t> 세부 분야들은 크게 세가지로 분류됩니다</a:t>
            </a:r>
            <a:r>
              <a:rPr kumimoji="1" lang="en-US" altLang="ko-KR" dirty="0"/>
              <a:t>. </a:t>
            </a:r>
          </a:p>
          <a:p>
            <a:pPr marL="0" indent="0">
              <a:buFont typeface="+mj-lt"/>
              <a:buNone/>
            </a:pPr>
            <a:r>
              <a:rPr kumimoji="1" lang="en-US" altLang="ko-KR" dirty="0"/>
              <a:t>“</a:t>
            </a:r>
            <a:r>
              <a:rPr kumimoji="1" lang="ko-KR" altLang="en-US" dirty="0"/>
              <a:t>모델링</a:t>
            </a:r>
            <a:r>
              <a:rPr kumimoji="1" lang="en-US" altLang="ko-KR" dirty="0"/>
              <a:t>(Modeling)</a:t>
            </a:r>
            <a:r>
              <a:rPr kumimoji="1" lang="ko-KR" altLang="en-US" dirty="0"/>
              <a:t>”은 컴퓨터 안에 기하학적인 오브젝트를 표현하는 방법에 관한 분야로서</a:t>
            </a:r>
            <a:r>
              <a:rPr kumimoji="1" lang="en-US" altLang="ko-KR" dirty="0"/>
              <a:t>, </a:t>
            </a:r>
            <a:r>
              <a:rPr kumimoji="1" lang="ko-KR" altLang="en-US" dirty="0"/>
              <a:t>수학적 표현이나 데이터구조와 관련되어 있습니다</a:t>
            </a:r>
            <a:r>
              <a:rPr kumimoji="1" lang="en-US" altLang="ko-KR" dirty="0"/>
              <a:t>. </a:t>
            </a:r>
          </a:p>
          <a:p>
            <a:pPr marL="0" indent="0">
              <a:buFont typeface="+mj-lt"/>
              <a:buNone/>
            </a:pPr>
            <a:r>
              <a:rPr kumimoji="1" lang="en-US" altLang="ko-KR" dirty="0"/>
              <a:t>“</a:t>
            </a:r>
            <a:r>
              <a:rPr kumimoji="1" lang="ko-KR" altLang="en-US" dirty="0"/>
              <a:t>렌더링</a:t>
            </a:r>
            <a:r>
              <a:rPr kumimoji="1" lang="en-US" altLang="ko-KR" dirty="0"/>
              <a:t>(</a:t>
            </a:r>
            <a:r>
              <a:rPr kumimoji="1" lang="en-US" altLang="ko-KR" dirty="0" err="1"/>
              <a:t>Rednering</a:t>
            </a:r>
            <a:r>
              <a:rPr kumimoji="1" lang="en-US" altLang="ko-KR" dirty="0"/>
              <a:t>)"</a:t>
            </a:r>
            <a:r>
              <a:rPr kumimoji="1" lang="ko-KR" altLang="en-US" dirty="0"/>
              <a:t>은 </a:t>
            </a:r>
            <a:r>
              <a:rPr kumimoji="1" lang="ko-KR" altLang="en-US" dirty="0" err="1"/>
              <a:t>모델링된</a:t>
            </a:r>
            <a:r>
              <a:rPr kumimoji="1" lang="ko-KR" altLang="en-US" dirty="0"/>
              <a:t> 오브젝트를 화면에 그려내는 방법에 관한 분야로서</a:t>
            </a:r>
            <a:r>
              <a:rPr kumimoji="1" lang="en-US" altLang="ko-KR" dirty="0"/>
              <a:t>, </a:t>
            </a:r>
            <a:r>
              <a:rPr kumimoji="1" lang="ko-KR" altLang="en-US" dirty="0"/>
              <a:t>실제 세계와 똑같이 </a:t>
            </a:r>
            <a:r>
              <a:rPr kumimoji="1" lang="ko-KR" altLang="en-US" dirty="0" err="1"/>
              <a:t>그려내기</a:t>
            </a:r>
            <a:r>
              <a:rPr kumimoji="1" lang="ko-KR" altLang="en-US" dirty="0"/>
              <a:t> 위한 </a:t>
            </a:r>
            <a:r>
              <a:rPr kumimoji="1" lang="en" altLang="ko-KR" dirty="0"/>
              <a:t>Photorealistic Rendering</a:t>
            </a:r>
            <a:r>
              <a:rPr kumimoji="1" lang="ko-KR" altLang="en-US" dirty="0"/>
              <a:t>과 다른 예술적 작업 방식을 모사한 </a:t>
            </a:r>
            <a:r>
              <a:rPr kumimoji="1" lang="en" altLang="ko-KR" dirty="0"/>
              <a:t>Non-Photorealistic Rendering </a:t>
            </a:r>
            <a:r>
              <a:rPr kumimoji="1" lang="ko-KR" altLang="en-US" dirty="0"/>
              <a:t>등 여러가지 방식들이 있습니다</a:t>
            </a:r>
            <a:r>
              <a:rPr kumimoji="1" lang="en-US" altLang="ko-KR" dirty="0"/>
              <a:t>. </a:t>
            </a:r>
          </a:p>
          <a:p>
            <a:pPr marL="0" indent="0">
              <a:buFont typeface="+mj-lt"/>
              <a:buNone/>
            </a:pPr>
            <a:r>
              <a:rPr kumimoji="1" lang="ko-KR" altLang="en-US" dirty="0"/>
              <a:t>시간을 변화시키면서 한 프레임</a:t>
            </a:r>
            <a:r>
              <a:rPr kumimoji="1" lang="en-US" altLang="ko-KR" dirty="0"/>
              <a:t>, </a:t>
            </a:r>
            <a:r>
              <a:rPr kumimoji="1" lang="ko-KR" altLang="en-US" dirty="0"/>
              <a:t>즉</a:t>
            </a:r>
            <a:r>
              <a:rPr kumimoji="1" lang="en-US" altLang="ko-KR" dirty="0"/>
              <a:t>, </a:t>
            </a:r>
            <a:r>
              <a:rPr kumimoji="1" lang="ko-KR" altLang="en-US" dirty="0"/>
              <a:t>한 </a:t>
            </a:r>
            <a:r>
              <a:rPr kumimoji="1" lang="ko-KR" altLang="en-US" dirty="0" err="1"/>
              <a:t>장면씩을</a:t>
            </a:r>
            <a:r>
              <a:rPr kumimoji="1" lang="ko-KR" altLang="en-US" dirty="0"/>
              <a:t> 렌더링한 결과를 연속적으로 보여줌으로써 애니메이션이 가능해 집니다</a:t>
            </a:r>
            <a:r>
              <a:rPr kumimoji="1" lang="en-US" altLang="ko-KR" dirty="0"/>
              <a:t>. </a:t>
            </a:r>
            <a:r>
              <a:rPr kumimoji="1" lang="ko-KR" altLang="en-US" dirty="0"/>
              <a:t>시간에 따른 오브젝트의 궤적 또는 모양의 변화를 계산해 나가는 기술을 연구하는 분야를 “애니메이션</a:t>
            </a:r>
            <a:r>
              <a:rPr kumimoji="1" lang="en-US" altLang="ko-KR" dirty="0"/>
              <a:t>(Animation)</a:t>
            </a:r>
            <a:r>
              <a:rPr kumimoji="1" lang="ko-KR" altLang="en-US" dirty="0"/>
              <a:t>” 분야라 부릅니다</a:t>
            </a:r>
            <a:r>
              <a:rPr kumimoji="1" lang="en-US" altLang="ko-KR" dirty="0"/>
              <a:t>. </a:t>
            </a:r>
          </a:p>
          <a:p>
            <a:pPr marL="0" indent="0">
              <a:buFont typeface="+mj-lt"/>
              <a:buNone/>
            </a:pPr>
            <a:endParaRPr kumimoji="1" lang="en-US" altLang="ko-KR" dirty="0"/>
          </a:p>
          <a:p>
            <a:pPr marL="0" indent="0">
              <a:buFont typeface="+mj-lt"/>
              <a:buNone/>
            </a:pPr>
            <a:r>
              <a:rPr kumimoji="1" lang="en" altLang="ko-KR" dirty="0"/>
              <a:t>There are three main subfields of computer graphics. </a:t>
            </a:r>
          </a:p>
          <a:p>
            <a:pPr marL="0" indent="0">
              <a:buFont typeface="+mj-lt"/>
              <a:buNone/>
            </a:pPr>
            <a:r>
              <a:rPr kumimoji="1" lang="en" altLang="ko-KR" dirty="0"/>
              <a:t>"Modeling" is about how to represent geometric objects in a computer, often involving mathematical representations or data structures. </a:t>
            </a:r>
          </a:p>
          <a:p>
            <a:pPr marL="0" indent="0">
              <a:buFont typeface="+mj-lt"/>
              <a:buNone/>
            </a:pPr>
            <a:r>
              <a:rPr kumimoji="1" lang="en" altLang="ko-KR" dirty="0"/>
              <a:t>"Rendering" is about how the modeled objects are drawn on the screen, and there are several different methods, including photorealistic rendering, which attempts to replicate the real world, and non-photorealistic rendering, which mimics other artistic practices. </a:t>
            </a:r>
          </a:p>
          <a:p>
            <a:pPr marL="0" indent="0">
              <a:buFont typeface="+mj-lt"/>
              <a:buNone/>
            </a:pPr>
            <a:r>
              <a:rPr kumimoji="1" lang="en" altLang="ko-KR" dirty="0"/>
              <a:t>Animation is made possible by showing the results of rendering one frame, or scene, after another as time changes. The field that studies techniques for computing the trajectory or change in shape of an object over time is called "animation". </a:t>
            </a:r>
          </a:p>
          <a:p>
            <a:pPr marL="0" indent="0">
              <a:buFont typeface="+mj-lt"/>
              <a:buNone/>
            </a:pPr>
            <a:endParaRPr kumimoji="1" lang="en" altLang="ko-KR" dirty="0"/>
          </a:p>
          <a:p>
            <a:pPr marL="0" indent="0">
              <a:buFont typeface="+mj-lt"/>
              <a:buNone/>
            </a:pPr>
            <a:r>
              <a:rPr kumimoji="1" lang="en-US" altLang="ko-KR" dirty="0"/>
              <a:t>Figures from:</a:t>
            </a:r>
          </a:p>
          <a:p>
            <a:pPr marL="0" indent="0">
              <a:buFont typeface="+mj-lt"/>
              <a:buNone/>
            </a:pPr>
            <a:endParaRPr kumimoji="1" lang="en-US" altLang="ko-KR" dirty="0"/>
          </a:p>
          <a:p>
            <a:pPr marL="0" marR="0" lvl="0" indent="0" algn="l" defTabSz="914400" rtl="0" eaLnBrk="1" fontAlgn="auto" latinLnBrk="1" hangingPunct="1">
              <a:lnSpc>
                <a:spcPct val="100000"/>
              </a:lnSpc>
              <a:spcBef>
                <a:spcPts val="0"/>
              </a:spcBef>
              <a:spcAft>
                <a:spcPts val="0"/>
              </a:spcAft>
              <a:buClrTx/>
              <a:buSzTx/>
              <a:buFont typeface="+mj-lt"/>
              <a:buNone/>
              <a:tabLst/>
              <a:defRPr/>
            </a:pPr>
            <a:r>
              <a:rPr lang="it-IT" altLang="ko-KR" sz="1200" dirty="0">
                <a:hlinkClick r:id="rId3"/>
              </a:rPr>
              <a:t>From media-cache-ec3.pinimg.com</a:t>
            </a:r>
          </a:p>
          <a:p>
            <a:pPr marL="0" indent="0">
              <a:buFont typeface="+mj-lt"/>
              <a:buNone/>
            </a:pPr>
            <a:endParaRPr kumimoji="1" lang="en-US" altLang="ko-KR" dirty="0"/>
          </a:p>
          <a:p>
            <a:r>
              <a:rPr kumimoji="1" lang="de-DE" altLang="ko-KR" sz="1200" dirty="0"/>
              <a:t>© </a:t>
            </a:r>
            <a:r>
              <a:rPr kumimoji="1" lang="en-US" altLang="ko-KR" sz="1200" dirty="0"/>
              <a:t>Jeanne Kelly, </a:t>
            </a:r>
          </a:p>
          <a:p>
            <a:r>
              <a:rPr kumimoji="1" lang="en-US" altLang="ko-KR" sz="1200" dirty="0">
                <a:hlinkClick r:id="rId4"/>
              </a:rPr>
              <a:t>https://jeannemk.wordpress.com/2010/04/09/</a:t>
            </a:r>
            <a:endParaRPr kumimoji="1" lang="en-US" altLang="ko-KR" sz="1200" dirty="0"/>
          </a:p>
          <a:p>
            <a:r>
              <a:rPr kumimoji="1" lang="en-US" altLang="ko-KR" sz="1200" dirty="0"/>
              <a:t>cg-modeling-revision-of-the-village/</a:t>
            </a:r>
          </a:p>
          <a:p>
            <a:endParaRPr kumimoji="1"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J. Gu, C. Tu, R. </a:t>
            </a:r>
            <a:r>
              <a:rPr lang="en-US" altLang="ko-KR" sz="1200" dirty="0" err="1"/>
              <a:t>Ramamoorthi</a:t>
            </a:r>
            <a:r>
              <a:rPr lang="en-US" altLang="ko-KR" sz="1200" dirty="0"/>
              <a:t>, P. </a:t>
            </a:r>
            <a:r>
              <a:rPr lang="en-US" altLang="ko-KR" sz="1200" dirty="0" err="1"/>
              <a:t>Belhumeur</a:t>
            </a:r>
            <a:r>
              <a:rPr lang="en-US" altLang="ko-KR" sz="1200" dirty="0"/>
              <a:t>, W. </a:t>
            </a:r>
            <a:r>
              <a:rPr lang="en-US" altLang="ko-KR" sz="1200" dirty="0" err="1"/>
              <a:t>Matusik</a:t>
            </a:r>
            <a:r>
              <a:rPr lang="en-US" altLang="ko-KR" sz="1200" dirty="0"/>
              <a:t> and S. K. </a:t>
            </a:r>
            <a:r>
              <a:rPr lang="en-US" altLang="ko-KR" sz="1200" dirty="0" err="1"/>
              <a:t>Nayar</a:t>
            </a:r>
            <a:r>
              <a:rPr lang="en-US" altLang="ko-KR" sz="1200" dirty="0"/>
              <a:t>, </a:t>
            </a:r>
            <a:r>
              <a:rPr lang="en-US" altLang="ko-KR" sz="1200" b="1" dirty="0">
                <a:hlinkClick r:id="rId5"/>
              </a:rPr>
              <a:t>Time-Varying Surface Appearance: Acquisition, Modeling and Rendering </a:t>
            </a:r>
            <a:r>
              <a:rPr lang="en-US" altLang="ko-KR" sz="1200" i="1" dirty="0"/>
              <a:t>SIGGRAPH 06, pages 762-771. </a:t>
            </a:r>
            <a:endParaRPr lang="it-IT" altLang="ko-KR" sz="1200" dirty="0">
              <a:hlinkClick r:id="rId3"/>
            </a:endParaRPr>
          </a:p>
          <a:p>
            <a:endParaRPr kumimoji="1" lang="en-US" altLang="ko-KR" sz="1200" dirty="0"/>
          </a:p>
          <a:p>
            <a:r>
              <a:rPr kumimoji="1" lang="en" altLang="ko-KR" sz="1200" dirty="0"/>
              <a:t>https://</a:t>
            </a:r>
            <a:r>
              <a:rPr kumimoji="1" lang="en" altLang="ko-KR" sz="1200" dirty="0" err="1"/>
              <a:t>learnopencv.com</a:t>
            </a:r>
            <a:r>
              <a:rPr kumimoji="1" lang="en" altLang="ko-KR" sz="1200" dirty="0"/>
              <a:t>/non-photorealistic-rendering-using-</a:t>
            </a:r>
            <a:r>
              <a:rPr kumimoji="1" lang="en" altLang="ko-KR" sz="1200" dirty="0" err="1"/>
              <a:t>opencv</a:t>
            </a:r>
            <a:r>
              <a:rPr kumimoji="1" lang="en" altLang="ko-KR" sz="1200" dirty="0"/>
              <a:t>-python-c/</a:t>
            </a:r>
            <a:endParaRPr kumimoji="1" lang="en-US" altLang="ko-KR" sz="1200" dirty="0"/>
          </a:p>
          <a:p>
            <a:endParaRPr kumimoji="1" lang="en-US" altLang="ko-KR" sz="12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333333"/>
                </a:solidFill>
              </a:rPr>
              <a:t>http://</a:t>
            </a:r>
            <a:r>
              <a:rPr lang="en-US" altLang="ko-KR" sz="1200" dirty="0" err="1">
                <a:solidFill>
                  <a:srgbClr val="333333"/>
                </a:solidFill>
              </a:rPr>
              <a:t>www.assignmenthelp.net</a:t>
            </a:r>
            <a:r>
              <a:rPr lang="en-US" altLang="ko-KR" sz="1200" dirty="0">
                <a:solidFill>
                  <a:srgbClr val="333333"/>
                </a:solidFill>
              </a:rPr>
              <a:t>/</a:t>
            </a:r>
            <a:r>
              <a:rPr lang="en-US" altLang="ko-KR" sz="1200" dirty="0" err="1">
                <a:solidFill>
                  <a:srgbClr val="333333"/>
                </a:solidFill>
              </a:rPr>
              <a:t>assignment_help</a:t>
            </a:r>
            <a:r>
              <a:rPr lang="en-US" altLang="ko-KR" sz="1200" dirty="0">
                <a:solidFill>
                  <a:srgbClr val="333333"/>
                </a:solidFill>
              </a:rPr>
              <a:t>/images/computer-</a:t>
            </a:r>
            <a:r>
              <a:rPr lang="en-US" altLang="ko-KR" sz="1200" dirty="0" err="1">
                <a:solidFill>
                  <a:srgbClr val="333333"/>
                </a:solidFill>
              </a:rPr>
              <a:t>graphics.jpg</a:t>
            </a:r>
            <a:endParaRPr lang="ko-KR" altLang="en-US" sz="1200" dirty="0"/>
          </a:p>
          <a:p>
            <a:endParaRPr kumimoji="1" lang="ko-KR" altLang="en-US" sz="1200" dirty="0"/>
          </a:p>
          <a:p>
            <a:pPr marL="0" marR="0" lvl="0" indent="0" algn="l" defTabSz="914400" rtl="0" eaLnBrk="1" fontAlgn="auto" latinLnBrk="1" hangingPunct="1">
              <a:lnSpc>
                <a:spcPct val="100000"/>
              </a:lnSpc>
              <a:spcBef>
                <a:spcPts val="0"/>
              </a:spcBef>
              <a:spcAft>
                <a:spcPts val="0"/>
              </a:spcAft>
              <a:buClrTx/>
              <a:buSzTx/>
              <a:buFont typeface="+mj-lt"/>
              <a:buNone/>
              <a:tabLst/>
              <a:defRPr/>
            </a:pPr>
            <a:r>
              <a:rPr lang="ko-KR" altLang="en-US" sz="1200" dirty="0" err="1"/>
              <a:t>https</a:t>
            </a:r>
            <a:r>
              <a:rPr lang="ko-KR" altLang="en-US" sz="1200" dirty="0"/>
              <a:t>://</a:t>
            </a:r>
            <a:r>
              <a:rPr lang="ko-KR" altLang="en-US" sz="1200" dirty="0" err="1"/>
              <a:t>www.youtube.com</a:t>
            </a:r>
            <a:r>
              <a:rPr lang="ko-KR" altLang="en-US" sz="1200" dirty="0"/>
              <a:t>/</a:t>
            </a:r>
            <a:r>
              <a:rPr lang="ko-KR" altLang="en-US" sz="1200" dirty="0" err="1"/>
              <a:t>watch?v</a:t>
            </a:r>
            <a:r>
              <a:rPr lang="ko-KR" altLang="en-US" sz="1200" dirty="0"/>
              <a:t>=U3acQ5dDKEs</a:t>
            </a:r>
          </a:p>
          <a:p>
            <a:pPr marL="0" indent="0">
              <a:buFont typeface="+mj-lt"/>
              <a:buNone/>
            </a:pP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340212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mj-lt"/>
              <a:buNone/>
            </a:pPr>
            <a:r>
              <a:rPr kumimoji="1" lang="en" altLang="ko-KR" dirty="0"/>
              <a:t>CG</a:t>
            </a:r>
            <a:r>
              <a:rPr kumimoji="1" lang="ko-KR" altLang="en-US" dirty="0"/>
              <a:t>와 관련된 분야로 이미지나 비디오를 가공하는 “이미지</a:t>
            </a:r>
            <a:r>
              <a:rPr kumimoji="1" lang="en-US" altLang="ko-KR" dirty="0"/>
              <a:t>/</a:t>
            </a:r>
            <a:r>
              <a:rPr kumimoji="1" lang="ko-KR" altLang="en-US" dirty="0"/>
              <a:t>비디오 프로세싱” 이 있습니다</a:t>
            </a:r>
            <a:r>
              <a:rPr kumimoji="1" lang="en-US" altLang="ko-KR" dirty="0"/>
              <a:t>.  </a:t>
            </a:r>
          </a:p>
          <a:p>
            <a:pPr marL="0" indent="0">
              <a:buFont typeface="+mj-lt"/>
              <a:buNone/>
            </a:pPr>
            <a:r>
              <a:rPr kumimoji="1" lang="ko-KR" altLang="en-US" dirty="0"/>
              <a:t>특히 카메라로 촬영된 사진이나 비디오를 특별한 용도에 맞게 가공하는 분야를 “</a:t>
            </a:r>
            <a:r>
              <a:rPr kumimoji="1" lang="en" altLang="ko-KR" dirty="0"/>
              <a:t>Computational Photography</a:t>
            </a:r>
            <a:r>
              <a:rPr kumimoji="1" lang="ko-KR" altLang="en-US" dirty="0"/>
              <a:t>” 라 부릅니다</a:t>
            </a:r>
            <a:r>
              <a:rPr kumimoji="1" lang="en-US" altLang="ko-KR" dirty="0"/>
              <a:t>. </a:t>
            </a:r>
          </a:p>
          <a:p>
            <a:pPr marL="0" indent="0">
              <a:buFont typeface="+mj-lt"/>
              <a:buNone/>
            </a:pPr>
            <a:r>
              <a:rPr kumimoji="1" lang="en-US" altLang="ko-KR" dirty="0"/>
              <a:t>"</a:t>
            </a:r>
            <a:r>
              <a:rPr kumimoji="1" lang="ko-KR" altLang="en-US" dirty="0"/>
              <a:t>인간과 컴퓨터 상호작용</a:t>
            </a:r>
            <a:r>
              <a:rPr kumimoji="1" lang="en" altLang="ko-KR" dirty="0"/>
              <a:t>(Human-Computer Interaction)</a:t>
            </a:r>
            <a:r>
              <a:rPr kumimoji="1" lang="ko-KR" altLang="en-US" dirty="0"/>
              <a:t>” 은 흔히 “</a:t>
            </a:r>
            <a:r>
              <a:rPr kumimoji="1" lang="en" altLang="ko-KR" dirty="0"/>
              <a:t>HCI” </a:t>
            </a:r>
            <a:r>
              <a:rPr kumimoji="1" lang="ko-KR" altLang="en-US" dirty="0" err="1"/>
              <a:t>라고</a:t>
            </a:r>
            <a:r>
              <a:rPr kumimoji="1" lang="ko-KR" altLang="en-US" dirty="0"/>
              <a:t> 줄여 부르는데</a:t>
            </a:r>
            <a:r>
              <a:rPr kumimoji="1" lang="en-US" altLang="ko-KR" dirty="0"/>
              <a:t>, </a:t>
            </a:r>
            <a:r>
              <a:rPr kumimoji="1" lang="ko-KR" altLang="en-US" dirty="0"/>
              <a:t>인간이 컴퓨팅 장치를 이용하는데 관련된 디바이스나 상호작용 방식을 연구하는 분야입니다</a:t>
            </a:r>
            <a:r>
              <a:rPr kumimoji="1" lang="en-US" altLang="ko-KR" dirty="0"/>
              <a:t>. </a:t>
            </a:r>
          </a:p>
          <a:p>
            <a:pPr marL="0" indent="0">
              <a:buFont typeface="+mj-lt"/>
              <a:buNone/>
            </a:pPr>
            <a:endParaRPr kumimoji="1" lang="en-US" altLang="ko-KR" dirty="0"/>
          </a:p>
          <a:p>
            <a:pPr marL="0" indent="0">
              <a:buFont typeface="+mj-lt"/>
              <a:buNone/>
            </a:pPr>
            <a:r>
              <a:rPr kumimoji="1" lang="en-US" altLang="ko-KR" dirty="0"/>
              <a:t>A related field to CG is "image/video processing", which involves manipulating images or videos.  </a:t>
            </a:r>
          </a:p>
          <a:p>
            <a:pPr marL="0" indent="0">
              <a:buFont typeface="+mj-lt"/>
              <a:buNone/>
            </a:pPr>
            <a:r>
              <a:rPr kumimoji="1" lang="en-US" altLang="ko-KR" dirty="0"/>
              <a:t>In particular, the processing of photos or videos taken by cameras for special purposes is called "computational photography". </a:t>
            </a:r>
          </a:p>
          <a:p>
            <a:pPr marL="0" indent="0">
              <a:buFont typeface="+mj-lt"/>
              <a:buNone/>
            </a:pPr>
            <a:r>
              <a:rPr kumimoji="1" lang="en-US" altLang="ko-KR" dirty="0"/>
              <a:t>"Human-computer interaction", often shortened to "HCI", is the study of the devices and interaction methods involved in human use of computing devices. </a:t>
            </a:r>
          </a:p>
          <a:p>
            <a:pPr marL="0" indent="0">
              <a:buFont typeface="+mj-lt"/>
              <a:buNone/>
            </a:pPr>
            <a:endParaRPr kumimoji="1" lang="en" altLang="ko-KR" dirty="0"/>
          </a:p>
          <a:p>
            <a:pPr marL="0" indent="0">
              <a:buFont typeface="+mj-lt"/>
              <a:buNone/>
            </a:pPr>
            <a:endParaRPr kumimoji="1" lang="en" altLang="ko-KR" dirty="0"/>
          </a:p>
          <a:p>
            <a:pPr marL="0" indent="0">
              <a:buFont typeface="+mj-lt"/>
              <a:buNone/>
            </a:pPr>
            <a:r>
              <a:rPr kumimoji="1" lang="en" altLang="ko-KR" dirty="0"/>
              <a:t>Images from: </a:t>
            </a:r>
          </a:p>
          <a:p>
            <a:pPr marL="0" indent="0">
              <a:buFont typeface="+mj-lt"/>
              <a:buNone/>
            </a:pPr>
            <a:endParaRPr kumimoji="1" lang="en" altLang="ko-KR" dirty="0"/>
          </a:p>
          <a:p>
            <a:pPr marL="0" indent="0">
              <a:buFont typeface="+mj-lt"/>
              <a:buNone/>
            </a:pPr>
            <a:r>
              <a:rPr kumimoji="1" lang="en" altLang="ko-KR" dirty="0"/>
              <a:t>Optimized image resizing using flow-guided seam carving and an interactive genetic algorithm</a:t>
            </a:r>
          </a:p>
          <a:p>
            <a:pPr marL="0" indent="0">
              <a:buFont typeface="+mj-lt"/>
              <a:buNone/>
            </a:pPr>
            <a:r>
              <a:rPr kumimoji="1" lang="en" altLang="ko-KR" dirty="0"/>
              <a:t>Jong-</a:t>
            </a:r>
            <a:r>
              <a:rPr kumimoji="1" lang="en" altLang="ko-KR" dirty="0" err="1"/>
              <a:t>Chul</a:t>
            </a:r>
            <a:r>
              <a:rPr kumimoji="1" lang="en" altLang="ko-KR" dirty="0"/>
              <a:t> Yoon, Sun-Young Lee, In-Kwon Lee, Henry Kang</a:t>
            </a:r>
            <a:br>
              <a:rPr kumimoji="1" lang="en" altLang="ko-KR" dirty="0"/>
            </a:br>
            <a:r>
              <a:rPr kumimoji="1" lang="en" altLang="ko-KR" dirty="0"/>
              <a:t>Multimedia Tools and Applications (SCIE), Vol. 71, No. 3, pp. 1013-1031, 2014</a:t>
            </a:r>
          </a:p>
          <a:p>
            <a:pPr marL="0" indent="0">
              <a:buFont typeface="+mj-lt"/>
              <a:buNone/>
            </a:pPr>
            <a:endParaRPr kumimoji="1" lang="en" altLang="ko-KR" dirty="0"/>
          </a:p>
          <a:p>
            <a:pPr marL="0" indent="0">
              <a:buFont typeface="+mj-lt"/>
              <a:buNone/>
            </a:pPr>
            <a:r>
              <a:rPr kumimoji="1" lang="en" altLang="ko-KR" dirty="0" err="1"/>
              <a:t>SmoothTeddy</a:t>
            </a:r>
            <a:r>
              <a:rPr kumimoji="1" lang="en" altLang="ko-KR" dirty="0"/>
              <a:t>: Quick 3D Modeling and Painting Copyright (C) 2003 Takeo Igarashi</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8901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mj-lt"/>
              <a:buNone/>
            </a:pPr>
            <a:r>
              <a:rPr kumimoji="1" lang="ko-KR" altLang="en-US" dirty="0"/>
              <a:t>“가시화</a:t>
            </a:r>
            <a:r>
              <a:rPr kumimoji="1" lang="en-US" altLang="ko-KR" dirty="0"/>
              <a:t>(</a:t>
            </a:r>
            <a:r>
              <a:rPr kumimoji="1" lang="en" altLang="ko-KR" dirty="0"/>
              <a:t>Visualization)” </a:t>
            </a:r>
            <a:r>
              <a:rPr kumimoji="1" lang="ko-KR" altLang="en-US" dirty="0"/>
              <a:t>는 흔히 “과학 가시화</a:t>
            </a:r>
            <a:r>
              <a:rPr kumimoji="1" lang="en-US" altLang="ko-KR" dirty="0"/>
              <a:t>(</a:t>
            </a:r>
            <a:r>
              <a:rPr kumimoji="1" lang="en" altLang="ko-KR" dirty="0"/>
              <a:t>Scientific Visualization)”, </a:t>
            </a:r>
            <a:r>
              <a:rPr kumimoji="1" lang="ko-KR" altLang="en-US" dirty="0"/>
              <a:t>와 “정보 가시화</a:t>
            </a:r>
            <a:r>
              <a:rPr kumimoji="1" lang="en-US" altLang="ko-KR" dirty="0"/>
              <a:t>(</a:t>
            </a:r>
            <a:r>
              <a:rPr kumimoji="1" lang="en" altLang="ko-KR" dirty="0"/>
              <a:t>Information Visualization)” </a:t>
            </a:r>
            <a:r>
              <a:rPr kumimoji="1" lang="ko-KR" altLang="en-US" dirty="0"/>
              <a:t>의 두 분야로 분류되는데</a:t>
            </a:r>
            <a:r>
              <a:rPr kumimoji="1" lang="en-US" altLang="ko-KR" dirty="0"/>
              <a:t>,</a:t>
            </a:r>
            <a:r>
              <a:rPr kumimoji="1" lang="ko-KR" altLang="en-US" dirty="0"/>
              <a:t>초기 </a:t>
            </a:r>
            <a:r>
              <a:rPr kumimoji="1" lang="en" altLang="ko-KR" dirty="0"/>
              <a:t>CG</a:t>
            </a:r>
            <a:r>
              <a:rPr kumimoji="1" lang="ko-KR" altLang="en-US" dirty="0"/>
              <a:t>의 응용분야로 많이 고려되던 분야입니다</a:t>
            </a:r>
            <a:r>
              <a:rPr kumimoji="1" lang="en-US" altLang="ko-KR" dirty="0"/>
              <a:t>. </a:t>
            </a:r>
          </a:p>
          <a:p>
            <a:pPr marL="0" indent="0">
              <a:buFont typeface="+mj-lt"/>
              <a:buNone/>
            </a:pPr>
            <a:r>
              <a:rPr kumimoji="1" lang="ko-KR" altLang="en-US" dirty="0"/>
              <a:t>“가상현실</a:t>
            </a:r>
            <a:r>
              <a:rPr kumimoji="1" lang="en-US" altLang="ko-KR" dirty="0"/>
              <a:t>(</a:t>
            </a:r>
            <a:r>
              <a:rPr kumimoji="1" lang="en" altLang="ko-KR" dirty="0"/>
              <a:t>VR, Virtual Reality)” </a:t>
            </a:r>
            <a:r>
              <a:rPr kumimoji="1" lang="ko-KR" altLang="en-US" dirty="0"/>
              <a:t>과 “증강현실</a:t>
            </a:r>
            <a:r>
              <a:rPr kumimoji="1" lang="en-US" altLang="ko-KR" dirty="0"/>
              <a:t>(</a:t>
            </a:r>
            <a:r>
              <a:rPr kumimoji="1" lang="en" altLang="ko-KR" dirty="0"/>
              <a:t>AR, Augmented Reality)” </a:t>
            </a:r>
            <a:r>
              <a:rPr kumimoji="1" lang="ko-KR" altLang="en-US" dirty="0"/>
              <a:t>등을 함께 아우르는 “확장 현실</a:t>
            </a:r>
            <a:r>
              <a:rPr kumimoji="1" lang="en-US" altLang="ko-KR" dirty="0"/>
              <a:t>(</a:t>
            </a:r>
            <a:r>
              <a:rPr kumimoji="1" lang="en" altLang="ko-KR" dirty="0"/>
              <a:t>XR, Extended Reality)”</a:t>
            </a:r>
            <a:r>
              <a:rPr kumimoji="1" lang="ko-KR" altLang="en-US" dirty="0"/>
              <a:t>은 최근에 </a:t>
            </a:r>
            <a:r>
              <a:rPr kumimoji="1" lang="en" altLang="ko-KR" dirty="0"/>
              <a:t>CG</a:t>
            </a:r>
            <a:r>
              <a:rPr kumimoji="1" lang="ko-KR" altLang="en-US" dirty="0"/>
              <a:t>의 응용분야로 가장 주목받고 있는 분야들 중 하나입니다</a:t>
            </a:r>
            <a:r>
              <a:rPr kumimoji="1" lang="en-US" altLang="ko-KR" dirty="0"/>
              <a:t>. </a:t>
            </a:r>
          </a:p>
          <a:p>
            <a:pPr marL="0" indent="0">
              <a:buFont typeface="+mj-lt"/>
              <a:buNone/>
            </a:pPr>
            <a:r>
              <a:rPr kumimoji="1" lang="en-US" altLang="ko-KR" dirty="0"/>
              <a:t>“3</a:t>
            </a:r>
            <a:r>
              <a:rPr kumimoji="1" lang="en" altLang="ko-KR" dirty="0"/>
              <a:t>D  </a:t>
            </a:r>
            <a:r>
              <a:rPr kumimoji="1" lang="ko-KR" altLang="en-US" dirty="0"/>
              <a:t>프린팅</a:t>
            </a:r>
            <a:r>
              <a:rPr kumimoji="1" lang="en-US" altLang="ko-KR" dirty="0"/>
              <a:t>(3D Printing)</a:t>
            </a:r>
            <a:r>
              <a:rPr kumimoji="1" lang="ko-KR" altLang="en-US" dirty="0"/>
              <a:t>” 은 컴퓨터로 </a:t>
            </a:r>
            <a:r>
              <a:rPr kumimoji="1" lang="ko-KR" altLang="en-US" dirty="0" err="1"/>
              <a:t>모델링된</a:t>
            </a:r>
            <a:r>
              <a:rPr kumimoji="1" lang="ko-KR" altLang="en-US" dirty="0"/>
              <a:t> 오브젝트를 실제 세계의 재료들로 생산해 내는 과정을 일컫는 것으로</a:t>
            </a:r>
            <a:r>
              <a:rPr kumimoji="1" lang="en-US" altLang="ko-KR" dirty="0"/>
              <a:t>, </a:t>
            </a:r>
            <a:r>
              <a:rPr kumimoji="1" lang="ko-KR" altLang="en-US" dirty="0"/>
              <a:t>역시 최근에 가장 빠르게 발전하고 있는 분야들 중 하나 입니다</a:t>
            </a:r>
            <a:r>
              <a:rPr kumimoji="1" lang="en-US" altLang="ko-KR" dirty="0"/>
              <a:t>. </a:t>
            </a:r>
          </a:p>
          <a:p>
            <a:pPr marL="0" indent="0">
              <a:buFont typeface="+mj-lt"/>
              <a:buNone/>
            </a:pPr>
            <a:endParaRPr kumimoji="1" lang="en-US" altLang="ko-KR" dirty="0"/>
          </a:p>
          <a:p>
            <a:pPr marL="0" indent="0">
              <a:buFont typeface="+mj-lt"/>
              <a:buNone/>
            </a:pPr>
            <a:r>
              <a:rPr kumimoji="1" lang="en-US" altLang="ko-KR" dirty="0"/>
              <a:t>"Visualization" is often divided into two fields: scientific visualization and information visualization, which were considered early applications of CG. </a:t>
            </a:r>
          </a:p>
          <a:p>
            <a:pPr marL="0" indent="0">
              <a:buFont typeface="+mj-lt"/>
              <a:buNone/>
            </a:pPr>
            <a:r>
              <a:rPr kumimoji="1" lang="en-US" altLang="ko-KR" dirty="0"/>
              <a:t>"Extended reality," which includes "virtual reality" and "augmented reality," is one of the most exciting applications of CG in recent years. </a:t>
            </a:r>
          </a:p>
          <a:p>
            <a:pPr marL="0" indent="0">
              <a:buFont typeface="+mj-lt"/>
              <a:buNone/>
            </a:pPr>
            <a:r>
              <a:rPr kumimoji="1" lang="en-US" altLang="ko-KR" dirty="0"/>
              <a:t>"3D printing," which refers to the process of producing computer-modeled objects from real-world materials, is also one of the most rapidly developing areas in recent years. </a:t>
            </a:r>
          </a:p>
          <a:p>
            <a:pPr marL="0" indent="0">
              <a:buFont typeface="+mj-lt"/>
              <a:buNone/>
            </a:pPr>
            <a:endParaRPr kumimoji="1" lang="en-US" altLang="ko-KR" dirty="0"/>
          </a:p>
          <a:p>
            <a:pPr marL="0" indent="0">
              <a:buFont typeface="+mj-lt"/>
              <a:buNone/>
            </a:pPr>
            <a:r>
              <a:rPr kumimoji="1" lang="en-US" altLang="ko-KR" dirty="0"/>
              <a:t>Images from: </a:t>
            </a:r>
          </a:p>
          <a:p>
            <a:pPr marL="0" indent="0">
              <a:buFont typeface="+mj-lt"/>
              <a:buNone/>
            </a:pPr>
            <a:endParaRPr kumimoji="1" lang="en-US" altLang="ko-KR" dirty="0"/>
          </a:p>
          <a:p>
            <a:pPr marL="0" marR="0" lvl="0" indent="0" algn="l" defTabSz="914400" rtl="0" eaLnBrk="1" fontAlgn="auto" latinLnBrk="1" hangingPunct="1">
              <a:lnSpc>
                <a:spcPct val="100000"/>
              </a:lnSpc>
              <a:spcBef>
                <a:spcPts val="0"/>
              </a:spcBef>
              <a:spcAft>
                <a:spcPts val="0"/>
              </a:spcAft>
              <a:buClrTx/>
              <a:buSzTx/>
              <a:buFont typeface="+mj-lt"/>
              <a:buNone/>
              <a:tabLst/>
              <a:defRPr/>
            </a:pPr>
            <a:r>
              <a:rPr lang="en" altLang="ko-KR" sz="1200" dirty="0"/>
              <a:t>https://</a:t>
            </a:r>
            <a:r>
              <a:rPr lang="en" altLang="ko-KR" sz="1200" dirty="0" err="1"/>
              <a:t>byjus.com</a:t>
            </a:r>
            <a:r>
              <a:rPr lang="en" altLang="ko-KR" sz="1200" dirty="0"/>
              <a:t>/biology/cell-wall-and-cell-membrane/</a:t>
            </a:r>
            <a:endParaRPr lang="ko-KR" altLang="en-US" sz="1200" dirty="0"/>
          </a:p>
          <a:p>
            <a:pPr marL="0" marR="0" lvl="0" indent="0" algn="l" defTabSz="914400" rtl="0" eaLnBrk="1" fontAlgn="auto" latinLnBrk="1" hangingPunct="1">
              <a:lnSpc>
                <a:spcPct val="100000"/>
              </a:lnSpc>
              <a:spcBef>
                <a:spcPts val="0"/>
              </a:spcBef>
              <a:spcAft>
                <a:spcPts val="0"/>
              </a:spcAft>
              <a:buClrTx/>
              <a:buSzTx/>
              <a:buFont typeface="+mj-lt"/>
              <a:buNone/>
              <a:tabLst/>
              <a:defRPr/>
            </a:pPr>
            <a:r>
              <a:rPr lang="ko-KR" altLang="en-US" sz="1200" dirty="0" err="1"/>
              <a:t>https</a:t>
            </a:r>
            <a:r>
              <a:rPr lang="ko-KR" altLang="en-US" sz="1200" dirty="0"/>
              <a:t>://</a:t>
            </a:r>
            <a:r>
              <a:rPr lang="ko-KR" altLang="en-US" sz="1200" dirty="0" err="1"/>
              <a:t>www.woodstockproduction.com</a:t>
            </a:r>
            <a:r>
              <a:rPr lang="ko-KR" altLang="en-US" sz="1200" dirty="0"/>
              <a:t>/</a:t>
            </a:r>
            <a:r>
              <a:rPr lang="ko-KR" altLang="en-US" sz="1200" dirty="0" err="1"/>
              <a:t>apps</a:t>
            </a:r>
            <a:r>
              <a:rPr lang="ko-KR" altLang="en-US" sz="1200" dirty="0"/>
              <a:t>/</a:t>
            </a:r>
            <a:r>
              <a:rPr lang="ko-KR" altLang="en-US" sz="1200" dirty="0" err="1"/>
              <a:t>blog</a:t>
            </a:r>
            <a:r>
              <a:rPr lang="ko-KR" altLang="en-US" sz="1200" dirty="0"/>
              <a:t>.../</a:t>
            </a:r>
            <a:r>
              <a:rPr lang="ko-KR" altLang="en-US" sz="1200" dirty="0" err="1"/>
              <a:t>show</a:t>
            </a:r>
            <a:r>
              <a:rPr lang="ko-KR" altLang="en-US" sz="1200" dirty="0"/>
              <a:t>/44377970-the-best-programming-language-for-developing-vr-games</a:t>
            </a:r>
            <a:endParaRPr lang="en-US" altLang="ko-KR" sz="1200" dirty="0"/>
          </a:p>
          <a:p>
            <a:pPr marL="0" marR="0" lvl="0" indent="0" algn="l" defTabSz="914400" rtl="0" eaLnBrk="1" fontAlgn="auto" latinLnBrk="1" hangingPunct="1">
              <a:lnSpc>
                <a:spcPct val="100000"/>
              </a:lnSpc>
              <a:spcBef>
                <a:spcPts val="0"/>
              </a:spcBef>
              <a:spcAft>
                <a:spcPts val="0"/>
              </a:spcAft>
              <a:buClrTx/>
              <a:buSzTx/>
              <a:buFont typeface="+mj-lt"/>
              <a:buNone/>
              <a:tabLst/>
              <a:defRPr/>
            </a:pPr>
            <a:r>
              <a:rPr lang="en" altLang="ko-KR" sz="1200" dirty="0"/>
              <a:t>https://</a:t>
            </a:r>
            <a:r>
              <a:rPr lang="en" altLang="ko-KR" sz="1200" dirty="0" err="1"/>
              <a:t>pixabay.com</a:t>
            </a:r>
            <a:r>
              <a:rPr lang="en" altLang="ko-KR" sz="1200" dirty="0"/>
              <a:t>/ko/images/search/3d%20printing/</a:t>
            </a:r>
            <a:endParaRPr lang="ko-KR" altLang="en-US" sz="1200" dirty="0"/>
          </a:p>
          <a:p>
            <a:pPr marL="0" marR="0" lvl="0" indent="0" algn="l" defTabSz="914400" rtl="0" eaLnBrk="1" fontAlgn="auto" latinLnBrk="1" hangingPunct="1">
              <a:lnSpc>
                <a:spcPct val="100000"/>
              </a:lnSpc>
              <a:spcBef>
                <a:spcPts val="0"/>
              </a:spcBef>
              <a:spcAft>
                <a:spcPts val="0"/>
              </a:spcAft>
              <a:buClrTx/>
              <a:buSzTx/>
              <a:buFont typeface="+mj-lt"/>
              <a:buNone/>
              <a:tabLst/>
              <a:defRPr/>
            </a:pPr>
            <a:endParaRPr lang="ko-KR" altLang="en-US" sz="1200" dirty="0"/>
          </a:p>
          <a:p>
            <a:pPr marL="0" indent="0">
              <a:buFont typeface="+mj-lt"/>
              <a:buNone/>
            </a:pPr>
            <a:endParaRPr kumimoji="1" lang="en-US" altLang="ko-KR" dirty="0"/>
          </a:p>
          <a:p>
            <a:pPr marL="0" indent="0">
              <a:buFont typeface="+mj-lt"/>
              <a:buNone/>
            </a:pPr>
            <a:endParaRPr kumimoji="1" lang="en-US" altLang="ko-KR" dirty="0"/>
          </a:p>
          <a:p>
            <a:pPr marL="0" indent="0">
              <a:buFont typeface="+mj-lt"/>
              <a:buNone/>
            </a:pPr>
            <a:endParaRPr kumimoji="1" lang="en-US" altLang="ko-KR" dirty="0"/>
          </a:p>
          <a:p>
            <a:pPr marL="0" indent="0">
              <a:buFont typeface="+mj-lt"/>
              <a:buNone/>
            </a:pP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506784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mj-lt"/>
              <a:buNone/>
            </a:pPr>
            <a:r>
              <a:rPr kumimoji="1" lang="en" altLang="ko-KR" dirty="0"/>
              <a:t>CG</a:t>
            </a:r>
            <a:r>
              <a:rPr kumimoji="1" lang="ko-KR" altLang="en-US" dirty="0"/>
              <a:t>의 응용분야로 가장 유명한 것은 영화 제작입니다</a:t>
            </a:r>
            <a:r>
              <a:rPr kumimoji="1" lang="en-US" altLang="ko-KR" dirty="0"/>
              <a:t>. </a:t>
            </a:r>
          </a:p>
          <a:p>
            <a:pPr marL="0" indent="0">
              <a:buFont typeface="+mj-lt"/>
              <a:buNone/>
            </a:pPr>
            <a:r>
              <a:rPr kumimoji="1" lang="ko-KR" altLang="en-US" dirty="0"/>
              <a:t>요즘에는 실사 촬영과 </a:t>
            </a:r>
            <a:r>
              <a:rPr kumimoji="1" lang="en" altLang="ko-KR" dirty="0"/>
              <a:t>CG </a:t>
            </a:r>
            <a:r>
              <a:rPr kumimoji="1" lang="ko-KR" altLang="en-US" dirty="0"/>
              <a:t>화면을 합성하여 영화를 제작하는 것이 일반적인데</a:t>
            </a:r>
            <a:r>
              <a:rPr kumimoji="1" lang="en-US" altLang="ko-KR" dirty="0"/>
              <a:t>, </a:t>
            </a:r>
            <a:r>
              <a:rPr kumimoji="1" lang="ko-KR" altLang="en-US" dirty="0"/>
              <a:t>이러한 방식으로 현실에 존재하지 않는 장면들을 비교적 작은 비용으로 만들어 낼 수 있습니다</a:t>
            </a:r>
            <a:r>
              <a:rPr kumimoji="1" lang="en-US" altLang="ko-KR" dirty="0"/>
              <a:t>. </a:t>
            </a:r>
          </a:p>
          <a:p>
            <a:pPr marL="0" indent="0">
              <a:buFont typeface="+mj-lt"/>
              <a:buNone/>
            </a:pPr>
            <a:r>
              <a:rPr kumimoji="1" lang="ko-KR" altLang="en-US" dirty="0"/>
              <a:t>다만 현실과 구분하기 어려울 정도의 정교한 그래픽스 결과를 만들어 내기 위해서는 한 프레임에 수분</a:t>
            </a:r>
            <a:r>
              <a:rPr kumimoji="1" lang="en-US" altLang="ko-KR" dirty="0"/>
              <a:t>, </a:t>
            </a:r>
            <a:r>
              <a:rPr kumimoji="1" lang="ko-KR" altLang="en-US" dirty="0"/>
              <a:t>수시간</a:t>
            </a:r>
            <a:r>
              <a:rPr kumimoji="1" lang="en-US" altLang="ko-KR" dirty="0"/>
              <a:t>, </a:t>
            </a:r>
            <a:r>
              <a:rPr kumimoji="1" lang="ko-KR" altLang="en-US" dirty="0"/>
              <a:t>때로는 수일이나 걸리는 컴퓨팅이 필요할 수 있습니다</a:t>
            </a:r>
            <a:r>
              <a:rPr kumimoji="1" lang="en-US" altLang="ko-KR" dirty="0"/>
              <a:t>. </a:t>
            </a:r>
          </a:p>
          <a:p>
            <a:pPr marL="0" indent="0">
              <a:buFont typeface="+mj-lt"/>
              <a:buNone/>
            </a:pPr>
            <a:r>
              <a:rPr kumimoji="1" lang="ko-KR" altLang="en-US" dirty="0"/>
              <a:t>다른 응용분야로는 게임이 있습니다</a:t>
            </a:r>
            <a:r>
              <a:rPr kumimoji="1" lang="en-US" altLang="ko-KR" dirty="0"/>
              <a:t>. </a:t>
            </a:r>
          </a:p>
          <a:p>
            <a:pPr marL="0" indent="0">
              <a:buFont typeface="+mj-lt"/>
              <a:buNone/>
            </a:pPr>
            <a:r>
              <a:rPr kumimoji="1" lang="ko-KR" altLang="en-US" dirty="0"/>
              <a:t>특히 게임에서는 실시간으로 장면들을  렌더링 하는 것이 필수적입니다</a:t>
            </a:r>
            <a:r>
              <a:rPr kumimoji="1" lang="en-US" altLang="ko-KR" dirty="0"/>
              <a:t>. </a:t>
            </a:r>
          </a:p>
          <a:p>
            <a:pPr marL="0" indent="0">
              <a:buFont typeface="+mj-lt"/>
              <a:buNone/>
            </a:pPr>
            <a:r>
              <a:rPr kumimoji="1" lang="ko-KR" altLang="en-US" dirty="0"/>
              <a:t>실시간 그래픽스에서는 일반적으로 </a:t>
            </a:r>
            <a:r>
              <a:rPr kumimoji="1" lang="en-US" altLang="ko-KR" dirty="0"/>
              <a:t>1</a:t>
            </a:r>
            <a:r>
              <a:rPr kumimoji="1" lang="ko-KR" altLang="en-US" dirty="0"/>
              <a:t>초에 최소 </a:t>
            </a:r>
            <a:r>
              <a:rPr kumimoji="1" lang="en-US" altLang="ko-KR" dirty="0"/>
              <a:t>30</a:t>
            </a:r>
            <a:r>
              <a:rPr kumimoji="1" lang="ko-KR" altLang="en-US" dirty="0"/>
              <a:t>프레임 이상의 렌더링 속도가 보장되어야 하기 때문에</a:t>
            </a:r>
            <a:r>
              <a:rPr kumimoji="1" lang="en-US" altLang="ko-KR" dirty="0"/>
              <a:t>, </a:t>
            </a:r>
            <a:r>
              <a:rPr kumimoji="1" lang="ko-KR" altLang="en-US" dirty="0"/>
              <a:t>렌더링 결과의 품질과 렌더링 계산의 속도의 균형을 맞추는 것이 필요합니다</a:t>
            </a:r>
            <a:r>
              <a:rPr kumimoji="1" lang="en-US" altLang="ko-KR" dirty="0"/>
              <a:t>. </a:t>
            </a:r>
          </a:p>
          <a:p>
            <a:pPr marL="0" indent="0">
              <a:buFont typeface="+mj-lt"/>
              <a:buNone/>
            </a:pPr>
            <a:r>
              <a:rPr kumimoji="1" lang="ko-KR" altLang="en-US" dirty="0"/>
              <a:t>요즘에는 </a:t>
            </a:r>
            <a:r>
              <a:rPr kumimoji="1" lang="en" altLang="ko-KR" dirty="0"/>
              <a:t>Unity, Unreal </a:t>
            </a:r>
            <a:r>
              <a:rPr kumimoji="1" lang="ko-KR" altLang="en-US" dirty="0"/>
              <a:t>과 같은 게임 엔진들이 개발되어</a:t>
            </a:r>
            <a:r>
              <a:rPr kumimoji="1" lang="en-US" altLang="ko-KR" dirty="0"/>
              <a:t>, </a:t>
            </a:r>
            <a:r>
              <a:rPr kumimoji="1" lang="ko-KR" altLang="en-US" dirty="0"/>
              <a:t>게임 제작이 한결 쉬워 졌는데</a:t>
            </a:r>
            <a:r>
              <a:rPr kumimoji="1" lang="en-US" altLang="ko-KR" dirty="0"/>
              <a:t>, </a:t>
            </a:r>
            <a:r>
              <a:rPr kumimoji="1" lang="ko-KR" altLang="en-US" dirty="0"/>
              <a:t>이 게임 엔진들에 사용되는 가장 중요한 기술들 중의 하나가 </a:t>
            </a:r>
            <a:r>
              <a:rPr kumimoji="1" lang="en" altLang="ko-KR" dirty="0"/>
              <a:t>CG </a:t>
            </a:r>
            <a:r>
              <a:rPr kumimoji="1" lang="ko-KR" altLang="en-US" dirty="0"/>
              <a:t>입니다</a:t>
            </a:r>
            <a:r>
              <a:rPr kumimoji="1" lang="en-US" altLang="ko-KR" dirty="0"/>
              <a:t>. </a:t>
            </a:r>
          </a:p>
          <a:p>
            <a:pPr marL="0" indent="0">
              <a:buFont typeface="+mj-lt"/>
              <a:buNone/>
            </a:pPr>
            <a:endParaRPr kumimoji="1" lang="en-US" altLang="ko-KR" dirty="0"/>
          </a:p>
          <a:p>
            <a:pPr marL="0" indent="0">
              <a:buFont typeface="+mj-lt"/>
              <a:buNone/>
            </a:pPr>
            <a:r>
              <a:rPr kumimoji="1" lang="en-US" altLang="ko-KR" dirty="0"/>
              <a:t>One of the most famous applications of CG is in movie making. </a:t>
            </a:r>
          </a:p>
          <a:p>
            <a:pPr marL="0" indent="0">
              <a:buFont typeface="+mj-lt"/>
              <a:buNone/>
            </a:pPr>
            <a:r>
              <a:rPr kumimoji="1" lang="en-US" altLang="ko-KR" dirty="0"/>
              <a:t>Nowadays, it's common for movies to be made using a combination of live-action and CG shots, which can create scenes that don't exist in the real world at a relatively low cost. </a:t>
            </a:r>
          </a:p>
          <a:p>
            <a:pPr marL="0" indent="0">
              <a:buFont typeface="+mj-lt"/>
              <a:buNone/>
            </a:pPr>
            <a:r>
              <a:rPr kumimoji="1" lang="en-US" altLang="ko-KR" dirty="0"/>
              <a:t>However, it can take minutes, hours, and sometimes days of computing per frame to produce graphical results that are so sophisticated that they are indistinguishable from reality. </a:t>
            </a:r>
          </a:p>
          <a:p>
            <a:pPr marL="0" indent="0">
              <a:buFont typeface="+mj-lt"/>
              <a:buNone/>
            </a:pPr>
            <a:r>
              <a:rPr kumimoji="1" lang="en-US" altLang="ko-KR" dirty="0"/>
              <a:t>Another application is gaming. </a:t>
            </a:r>
          </a:p>
          <a:p>
            <a:pPr marL="0" indent="0">
              <a:buFont typeface="+mj-lt"/>
              <a:buNone/>
            </a:pPr>
            <a:r>
              <a:rPr kumimoji="1" lang="en-US" altLang="ko-KR" dirty="0"/>
              <a:t>In games in particular, it is essential to render scenes in real time. </a:t>
            </a:r>
          </a:p>
          <a:p>
            <a:pPr marL="0" indent="0">
              <a:buFont typeface="+mj-lt"/>
              <a:buNone/>
            </a:pPr>
            <a:r>
              <a:rPr kumimoji="1" lang="en-US" altLang="ko-KR" dirty="0"/>
              <a:t>Since real-time graphics typically requires a guaranteed rendering rate of at least 30 frames per second, it is necessary to balance the quality of the rendered result with the speed of the rendering computation. </a:t>
            </a:r>
          </a:p>
          <a:p>
            <a:pPr marL="0" indent="0">
              <a:buFont typeface="+mj-lt"/>
              <a:buNone/>
            </a:pPr>
            <a:r>
              <a:rPr kumimoji="1" lang="en-US" altLang="ko-KR" dirty="0"/>
              <a:t>Nowadays, game engines such as Unity and Unreal have been developed to make game creation easier, and one of the most important technologies used in them is CG. </a:t>
            </a:r>
          </a:p>
          <a:p>
            <a:pPr marL="0" indent="0">
              <a:buFont typeface="+mj-lt"/>
              <a:buNone/>
            </a:pPr>
            <a:endParaRPr kumimoji="1" lang="en-US" altLang="ko-KR" dirty="0"/>
          </a:p>
          <a:p>
            <a:pPr marL="0" indent="0">
              <a:buFont typeface="+mj-lt"/>
              <a:buNone/>
            </a:pPr>
            <a:endParaRPr kumimoji="1" lang="en-US" altLang="ko-KR" dirty="0"/>
          </a:p>
          <a:p>
            <a:pPr marL="0" indent="0">
              <a:buFont typeface="+mj-lt"/>
              <a:buNone/>
            </a:pPr>
            <a:r>
              <a:rPr kumimoji="1" lang="en-US" altLang="ko-KR" dirty="0"/>
              <a:t>images from: </a:t>
            </a:r>
          </a:p>
          <a:p>
            <a:pPr marL="0" indent="0">
              <a:buFont typeface="+mj-lt"/>
              <a:buNone/>
            </a:pPr>
            <a:r>
              <a:rPr kumimoji="1" lang="en" altLang="ko-KR" dirty="0"/>
              <a:t>http://</a:t>
            </a:r>
            <a:r>
              <a:rPr kumimoji="1" lang="en" altLang="ko-KR" dirty="0" err="1"/>
              <a:t>www.onesmallseed.com</a:t>
            </a:r>
            <a:r>
              <a:rPr kumimoji="1" lang="en" altLang="ko-KR" dirty="0"/>
              <a:t>/2014/06/behind-the-</a:t>
            </a:r>
            <a:r>
              <a:rPr kumimoji="1" lang="en" altLang="ko-KR" dirty="0" err="1"/>
              <a:t>cgi</a:t>
            </a:r>
            <a:r>
              <a:rPr kumimoji="1" lang="en" altLang="ko-KR" dirty="0"/>
              <a:t>-scenes-</a:t>
            </a:r>
            <a:r>
              <a:rPr kumimoji="1" lang="en" altLang="ko-KR" dirty="0" err="1"/>
              <a:t>heres</a:t>
            </a:r>
            <a:r>
              <a:rPr kumimoji="1" lang="en" altLang="ko-KR" dirty="0"/>
              <a:t>-what-it-really-looks-like/</a:t>
            </a:r>
          </a:p>
          <a:p>
            <a:pPr marL="0" indent="0">
              <a:buFont typeface="+mj-lt"/>
              <a:buNone/>
            </a:pPr>
            <a:r>
              <a:rPr kumimoji="1" lang="en" altLang="ko-KR" dirty="0"/>
              <a:t>https://</a:t>
            </a:r>
            <a:r>
              <a:rPr kumimoji="1" lang="en" altLang="ko-KR" dirty="0" err="1"/>
              <a:t>conceptartempire.com</a:t>
            </a:r>
            <a:r>
              <a:rPr kumimoji="1" lang="en" altLang="ko-KR" dirty="0"/>
              <a:t>/game-designer/</a:t>
            </a:r>
          </a:p>
          <a:p>
            <a:pPr marL="0" indent="0">
              <a:buFont typeface="+mj-lt"/>
              <a:buNone/>
            </a:pPr>
            <a:endParaRPr kumimoji="1" lang="en" altLang="ko-KR" dirty="0"/>
          </a:p>
          <a:p>
            <a:pPr marL="0" indent="0">
              <a:buFont typeface="+mj-lt"/>
              <a:buNone/>
            </a:pP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78345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indent="0">
              <a:buFont typeface="+mj-lt"/>
              <a:buNone/>
            </a:pPr>
            <a:r>
              <a:rPr kumimoji="1" lang="en" altLang="ko-KR" dirty="0"/>
              <a:t>CG </a:t>
            </a:r>
            <a:r>
              <a:rPr kumimoji="1" lang="ko-KR" altLang="en-US" dirty="0"/>
              <a:t>기술은 엔터테인먼트 이외에도 다양한 </a:t>
            </a:r>
            <a:r>
              <a:rPr kumimoji="1" lang="ko-KR" altLang="en-US" dirty="0" err="1"/>
              <a:t>분야들에서</a:t>
            </a:r>
            <a:r>
              <a:rPr kumimoji="1" lang="ko-KR" altLang="en-US" dirty="0"/>
              <a:t> 사용되고 있는데</a:t>
            </a:r>
            <a:r>
              <a:rPr kumimoji="1" lang="en-US" altLang="ko-KR" dirty="0"/>
              <a:t>, </a:t>
            </a:r>
            <a:r>
              <a:rPr kumimoji="1" lang="ko-KR" altLang="en-US" dirty="0"/>
              <a:t>기계</a:t>
            </a:r>
            <a:r>
              <a:rPr kumimoji="1" lang="en-US" altLang="ko-KR" dirty="0"/>
              <a:t>, </a:t>
            </a:r>
            <a:r>
              <a:rPr kumimoji="1" lang="ko-KR" altLang="en-US" dirty="0"/>
              <a:t>건축 등의 설계</a:t>
            </a:r>
            <a:r>
              <a:rPr kumimoji="1" lang="en-US" altLang="ko-KR" dirty="0"/>
              <a:t>, </a:t>
            </a:r>
            <a:r>
              <a:rPr kumimoji="1" lang="ko-KR" altLang="en-US" dirty="0"/>
              <a:t>가시화</a:t>
            </a:r>
            <a:r>
              <a:rPr kumimoji="1" lang="en-US" altLang="ko-KR" dirty="0"/>
              <a:t>, </a:t>
            </a:r>
            <a:r>
              <a:rPr kumimoji="1" lang="ko-KR" altLang="en-US" dirty="0"/>
              <a:t>비행 시뮬레이터 등의 교육 훈련용</a:t>
            </a:r>
            <a:r>
              <a:rPr kumimoji="1" lang="en-US" altLang="ko-KR" dirty="0"/>
              <a:t>, </a:t>
            </a:r>
            <a:r>
              <a:rPr kumimoji="1" lang="ko-KR" altLang="en-US" dirty="0"/>
              <a:t>그리고 미디어 아트 등에 사용되고 있습니다</a:t>
            </a:r>
            <a:r>
              <a:rPr kumimoji="1" lang="en-US" altLang="ko-KR" dirty="0"/>
              <a:t>. </a:t>
            </a:r>
          </a:p>
          <a:p>
            <a:pPr marL="0" indent="0">
              <a:buFont typeface="+mj-lt"/>
              <a:buNone/>
            </a:pPr>
            <a:endParaRPr kumimoji="1" lang="en-US" altLang="ko-KR" dirty="0"/>
          </a:p>
          <a:p>
            <a:pPr marL="0" indent="0">
              <a:buFont typeface="+mj-lt"/>
              <a:buNone/>
            </a:pPr>
            <a:r>
              <a:rPr kumimoji="1" lang="en" altLang="ko-KR" dirty="0"/>
              <a:t>CG technology is used in a wide variety of fields outside of entertainment, including designing machines, architecture, visualization, training in flight simulators, and media arts. </a:t>
            </a:r>
          </a:p>
          <a:p>
            <a:pPr marL="0" indent="0">
              <a:buFont typeface="+mj-lt"/>
              <a:buNone/>
            </a:pPr>
            <a:endParaRPr kumimoji="1" lang="en" altLang="ko-KR" dirty="0"/>
          </a:p>
          <a:p>
            <a:pPr marL="0" indent="0">
              <a:buFont typeface="+mj-lt"/>
              <a:buNone/>
            </a:pPr>
            <a:r>
              <a:rPr kumimoji="1" lang="en" altLang="ko-KR" dirty="0"/>
              <a:t>images from: </a:t>
            </a:r>
          </a:p>
          <a:p>
            <a:pPr marL="0" indent="0">
              <a:buFont typeface="+mj-lt"/>
              <a:buNone/>
            </a:pPr>
            <a:r>
              <a:rPr kumimoji="1" lang="en" altLang="ko-KR" dirty="0"/>
              <a:t>http://</a:t>
            </a:r>
            <a:r>
              <a:rPr kumimoji="1" lang="en" altLang="ko-KR" dirty="0" err="1"/>
              <a:t>happycastle.co</a:t>
            </a:r>
            <a:r>
              <a:rPr kumimoji="1" lang="en" altLang="ko-KR" dirty="0"/>
              <a:t>/floor-plan-planner/floor-plan-planner-information-floor-plan-software-for-event-planners/</a:t>
            </a:r>
          </a:p>
          <a:p>
            <a:pPr marL="0" indent="0">
              <a:buFont typeface="+mj-lt"/>
              <a:buNone/>
            </a:pPr>
            <a:r>
              <a:rPr kumimoji="1" lang="en" altLang="ko-KR" dirty="0"/>
              <a:t>https://</a:t>
            </a:r>
            <a:r>
              <a:rPr kumimoji="1" lang="en" altLang="ko-KR" dirty="0" err="1"/>
              <a:t>www.biodigital.com</a:t>
            </a:r>
            <a:r>
              <a:rPr kumimoji="1" lang="en" altLang="ko-KR" dirty="0"/>
              <a:t>/</a:t>
            </a:r>
          </a:p>
          <a:p>
            <a:pPr marL="0" indent="0">
              <a:buFont typeface="+mj-lt"/>
              <a:buNone/>
            </a:pPr>
            <a:r>
              <a:rPr kumimoji="1" lang="en" altLang="ko-KR" dirty="0"/>
              <a:t>F-35 Pilots Go To School - F-35 Simulator At The Academic Training Center, https://</a:t>
            </a:r>
            <a:r>
              <a:rPr kumimoji="1" lang="en" altLang="ko-KR" dirty="0" err="1"/>
              <a:t>youtu.be</a:t>
            </a:r>
            <a:r>
              <a:rPr kumimoji="1" lang="en" altLang="ko-KR" dirty="0"/>
              <a:t>/wT4l72fg8gg</a:t>
            </a:r>
          </a:p>
          <a:p>
            <a:pPr marL="0" indent="0">
              <a:buFont typeface="+mj-lt"/>
              <a:buNone/>
            </a:pPr>
            <a:r>
              <a:rPr kumimoji="1" lang="en" altLang="ko-KR" dirty="0"/>
              <a:t>MotionGraph100, “3D Graphics Art 4”, https://</a:t>
            </a:r>
            <a:r>
              <a:rPr kumimoji="1" lang="en" altLang="ko-KR" dirty="0" err="1"/>
              <a:t>youtu.be</a:t>
            </a:r>
            <a:r>
              <a:rPr kumimoji="1" lang="en" altLang="ko-KR" dirty="0"/>
              <a:t>/XyxsxYdsz5A</a:t>
            </a: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39013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mj-lt"/>
              <a:buNone/>
            </a:pPr>
            <a:r>
              <a:rPr kumimoji="1" lang="ko-KR" altLang="en-US" dirty="0"/>
              <a:t>우리가 컴퓨터 화면에 무언가를 </a:t>
            </a:r>
            <a:r>
              <a:rPr kumimoji="1" lang="ko-KR" altLang="en-US" dirty="0" err="1"/>
              <a:t>그려내기</a:t>
            </a:r>
            <a:r>
              <a:rPr kumimoji="1" lang="ko-KR" altLang="en-US" dirty="0"/>
              <a:t> 위해서는 먼저 입력 장치들로 </a:t>
            </a:r>
            <a:r>
              <a:rPr kumimoji="1" lang="ko-KR" altLang="en-US" dirty="0" err="1"/>
              <a:t>부터</a:t>
            </a:r>
            <a:r>
              <a:rPr kumimoji="1" lang="ko-KR" altLang="en-US" dirty="0"/>
              <a:t> 입력을 받아들이는 것이 필요합니다</a:t>
            </a:r>
            <a:r>
              <a:rPr kumimoji="1" lang="en-US" altLang="ko-KR" dirty="0"/>
              <a:t>. </a:t>
            </a:r>
          </a:p>
          <a:p>
            <a:pPr marL="0" indent="0">
              <a:buFont typeface="+mj-lt"/>
              <a:buNone/>
            </a:pPr>
            <a:r>
              <a:rPr kumimoji="1" lang="ko-KR" altLang="en-US" dirty="0"/>
              <a:t>우리는 키보드</a:t>
            </a:r>
            <a:r>
              <a:rPr kumimoji="1" lang="en-US" altLang="ko-KR" dirty="0"/>
              <a:t>, </a:t>
            </a:r>
            <a:r>
              <a:rPr kumimoji="1" lang="ko-KR" altLang="en-US" dirty="0"/>
              <a:t>태블릿</a:t>
            </a:r>
            <a:r>
              <a:rPr kumimoji="1" lang="en-US" altLang="ko-KR" dirty="0"/>
              <a:t>, </a:t>
            </a:r>
            <a:r>
              <a:rPr kumimoji="1" lang="ko-KR" altLang="en-US" dirty="0"/>
              <a:t>마우스 등의 장치들을 사용하여 입력할 수 있습니다</a:t>
            </a:r>
            <a:r>
              <a:rPr kumimoji="1" lang="en-US" altLang="ko-KR" dirty="0"/>
              <a:t>. </a:t>
            </a:r>
          </a:p>
          <a:p>
            <a:pPr marL="0" indent="0">
              <a:buFont typeface="+mj-lt"/>
              <a:buNone/>
            </a:pPr>
            <a:r>
              <a:rPr kumimoji="1" lang="ko-KR" altLang="en-US" dirty="0"/>
              <a:t>입력은 먼저 </a:t>
            </a:r>
            <a:r>
              <a:rPr kumimoji="1" lang="en" altLang="ko-KR" dirty="0"/>
              <a:t>CPU </a:t>
            </a:r>
            <a:r>
              <a:rPr kumimoji="1" lang="ko-KR" altLang="en-US" dirty="0"/>
              <a:t>메모리에 저장된 후</a:t>
            </a:r>
            <a:r>
              <a:rPr kumimoji="1" lang="en-US" altLang="ko-KR" dirty="0"/>
              <a:t>, </a:t>
            </a:r>
            <a:r>
              <a:rPr kumimoji="1" lang="ko-KR" altLang="en-US" dirty="0"/>
              <a:t>여기에서 다양한 방법으로 가공되게 됩니다</a:t>
            </a:r>
            <a:r>
              <a:rPr kumimoji="1" lang="en-US" altLang="ko-KR" dirty="0"/>
              <a:t>. </a:t>
            </a:r>
          </a:p>
          <a:p>
            <a:pPr marL="0" indent="0">
              <a:buFont typeface="+mj-lt"/>
              <a:buNone/>
            </a:pPr>
            <a:r>
              <a:rPr kumimoji="1" lang="ko-KR" altLang="en-US" dirty="0"/>
              <a:t>이 데이터는 </a:t>
            </a:r>
            <a:r>
              <a:rPr kumimoji="1" lang="en" altLang="ko-KR" dirty="0"/>
              <a:t>GPU (Graphic Processing Unit) </a:t>
            </a:r>
            <a:r>
              <a:rPr kumimoji="1" lang="ko-KR" altLang="en-US" dirty="0"/>
              <a:t>안의 </a:t>
            </a:r>
            <a:r>
              <a:rPr kumimoji="1" lang="en" altLang="ko-KR" dirty="0"/>
              <a:t>GPU memory</a:t>
            </a:r>
            <a:r>
              <a:rPr kumimoji="1" lang="ko-KR" altLang="en-US" dirty="0"/>
              <a:t>로 옮겨집니다</a:t>
            </a:r>
            <a:r>
              <a:rPr kumimoji="1" lang="en-US" altLang="ko-KR" dirty="0"/>
              <a:t>. </a:t>
            </a:r>
          </a:p>
          <a:p>
            <a:pPr marL="0" indent="0">
              <a:buFont typeface="+mj-lt"/>
              <a:buNone/>
            </a:pPr>
            <a:r>
              <a:rPr kumimoji="1" lang="ko-KR" altLang="en-US" dirty="0"/>
              <a:t>특히</a:t>
            </a:r>
            <a:r>
              <a:rPr kumimoji="1" lang="en-US" altLang="ko-KR" dirty="0"/>
              <a:t>, </a:t>
            </a:r>
            <a:r>
              <a:rPr kumimoji="1" lang="ko-KR" altLang="en-US" dirty="0"/>
              <a:t>현재 화면에 그려지는 내용들을 저장하고 있는 </a:t>
            </a:r>
            <a:r>
              <a:rPr kumimoji="1" lang="en" altLang="ko-KR" dirty="0"/>
              <a:t>memory</a:t>
            </a:r>
            <a:r>
              <a:rPr kumimoji="1" lang="ko-KR" altLang="en-US" dirty="0" err="1"/>
              <a:t>를</a:t>
            </a:r>
            <a:r>
              <a:rPr kumimoji="1" lang="ko-KR" altLang="en-US" dirty="0"/>
              <a:t> </a:t>
            </a:r>
            <a:r>
              <a:rPr kumimoji="1" lang="en" altLang="ko-KR" dirty="0"/>
              <a:t>frame buffer</a:t>
            </a:r>
            <a:r>
              <a:rPr kumimoji="1" lang="ko-KR" altLang="en-US" dirty="0"/>
              <a:t>라 부릅니다</a:t>
            </a:r>
            <a:r>
              <a:rPr kumimoji="1" lang="en-US" altLang="ko-KR" dirty="0"/>
              <a:t>.</a:t>
            </a:r>
          </a:p>
          <a:p>
            <a:pPr marL="0" indent="0">
              <a:buFont typeface="+mj-lt"/>
              <a:buNone/>
            </a:pPr>
            <a:r>
              <a:rPr kumimoji="1" lang="en" altLang="ko-KR" dirty="0"/>
              <a:t>Frame buffer</a:t>
            </a:r>
            <a:r>
              <a:rPr kumimoji="1" lang="ko-KR" altLang="en-US" dirty="0"/>
              <a:t>의 내용은 매우 빠른 속도로 화면에 계속 그려지게 됩니다</a:t>
            </a:r>
            <a:r>
              <a:rPr kumimoji="1" lang="en-US" altLang="ko-KR" dirty="0"/>
              <a:t>. </a:t>
            </a:r>
          </a:p>
          <a:p>
            <a:pPr marL="0" indent="0">
              <a:buFont typeface="+mj-lt"/>
              <a:buNone/>
            </a:pPr>
            <a:r>
              <a:rPr kumimoji="1" lang="ko-KR" altLang="en-US" dirty="0"/>
              <a:t>따라서 </a:t>
            </a:r>
            <a:r>
              <a:rPr kumimoji="1" lang="en" altLang="ko-KR" dirty="0"/>
              <a:t>frame buffer</a:t>
            </a:r>
            <a:r>
              <a:rPr kumimoji="1" lang="ko-KR" altLang="en-US" dirty="0"/>
              <a:t>의 내용을 계속 </a:t>
            </a:r>
            <a:r>
              <a:rPr kumimoji="1" lang="ko-KR" altLang="en-US" dirty="0" err="1"/>
              <a:t>바꿈으로서</a:t>
            </a:r>
            <a:r>
              <a:rPr kumimoji="1" lang="en-US" altLang="ko-KR" dirty="0"/>
              <a:t>, </a:t>
            </a:r>
            <a:r>
              <a:rPr kumimoji="1" lang="ko-KR" altLang="en-US" dirty="0"/>
              <a:t>우리는 움직이는 그림 </a:t>
            </a:r>
            <a:r>
              <a:rPr kumimoji="1" lang="en-US" altLang="ko-KR" dirty="0"/>
              <a:t>(</a:t>
            </a:r>
            <a:r>
              <a:rPr kumimoji="1" lang="ko-KR" altLang="en-US" dirty="0"/>
              <a:t>애니메이션</a:t>
            </a:r>
            <a:r>
              <a:rPr kumimoji="1" lang="en-US" altLang="ko-KR" dirty="0"/>
              <a:t>)</a:t>
            </a:r>
            <a:r>
              <a:rPr kumimoji="1" lang="ko-KR" altLang="en-US" dirty="0"/>
              <a:t>을 볼 수 있게 됩니다</a:t>
            </a:r>
            <a:r>
              <a:rPr kumimoji="1" lang="en-US" altLang="ko-KR" dirty="0"/>
              <a:t>.</a:t>
            </a:r>
          </a:p>
          <a:p>
            <a:pPr marL="0" indent="0">
              <a:buFont typeface="+mj-lt"/>
              <a:buNone/>
            </a:pPr>
            <a:endParaRPr kumimoji="1" lang="en-US" altLang="ko-KR" dirty="0"/>
          </a:p>
          <a:p>
            <a:pPr marL="0" indent="0">
              <a:buFont typeface="+mj-lt"/>
              <a:buNone/>
            </a:pPr>
            <a:r>
              <a:rPr kumimoji="1" lang="en" altLang="ko-KR" dirty="0"/>
              <a:t>In order for us to draw something on the computer screen, we first need to accept input from an input device. </a:t>
            </a:r>
          </a:p>
          <a:p>
            <a:pPr marL="0" indent="0">
              <a:buFont typeface="+mj-lt"/>
              <a:buNone/>
            </a:pPr>
            <a:r>
              <a:rPr kumimoji="1" lang="en" altLang="ko-KR" dirty="0"/>
              <a:t>We can use devices such as a keyboard, tablet, mouse, etc. to provide input. </a:t>
            </a:r>
          </a:p>
          <a:p>
            <a:pPr marL="0" indent="0">
              <a:buFont typeface="+mj-lt"/>
              <a:buNone/>
            </a:pPr>
            <a:r>
              <a:rPr kumimoji="1" lang="en" altLang="ko-KR" dirty="0"/>
              <a:t>The input is first stored in CPU memory, where it is processed in various ways. </a:t>
            </a:r>
          </a:p>
          <a:p>
            <a:pPr marL="0" indent="0">
              <a:buFont typeface="+mj-lt"/>
              <a:buNone/>
            </a:pPr>
            <a:r>
              <a:rPr kumimoji="1" lang="en" altLang="ko-KR" dirty="0"/>
              <a:t>This data is then moved to GPU memory in the Graphic Processing Unit (GPU). </a:t>
            </a:r>
          </a:p>
          <a:p>
            <a:pPr marL="0" indent="0">
              <a:buFont typeface="+mj-lt"/>
              <a:buNone/>
            </a:pPr>
            <a:r>
              <a:rPr kumimoji="1" lang="en" altLang="ko-KR" dirty="0"/>
              <a:t>In particular, the memory that stores what is currently being drawn on the screen is called the frame buffer.</a:t>
            </a:r>
          </a:p>
          <a:p>
            <a:pPr marL="0" indent="0">
              <a:buFont typeface="+mj-lt"/>
              <a:buNone/>
            </a:pPr>
            <a:r>
              <a:rPr kumimoji="1" lang="en" altLang="ko-KR" dirty="0"/>
              <a:t>The contents of the frame buffer are constantly being drawn to the screen at a very high rate. </a:t>
            </a:r>
          </a:p>
          <a:p>
            <a:pPr marL="0" indent="0">
              <a:buFont typeface="+mj-lt"/>
              <a:buNone/>
            </a:pPr>
            <a:r>
              <a:rPr kumimoji="1" lang="en" altLang="ko-KR" dirty="0"/>
              <a:t>Therefore, by constantly changing the contents of the frame buffer, we are able to see a moving picture (animation).</a:t>
            </a:r>
          </a:p>
          <a:p>
            <a:pPr marL="0" indent="0">
              <a:buFont typeface="+mj-lt"/>
              <a:buNone/>
            </a:pPr>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1008168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latinLnBrk="1">
              <a:buFont typeface="+mj-lt"/>
              <a:buNone/>
            </a:pPr>
            <a:r>
              <a:rPr lang="en" altLang="ko-KR" sz="1200" kern="1200" dirty="0">
                <a:solidFill>
                  <a:schemeClr val="tx1"/>
                </a:solidFill>
                <a:effectLst/>
                <a:latin typeface="+mn-lt"/>
                <a:ea typeface="+mn-ea"/>
                <a:cs typeface="+mn-cs"/>
              </a:rPr>
              <a:t>Raster</a:t>
            </a:r>
            <a:r>
              <a:rPr lang="ko-KR" altLang="en-US" sz="1200" kern="1200" dirty="0">
                <a:solidFill>
                  <a:schemeClr val="tx1"/>
                </a:solidFill>
                <a:effectLst/>
                <a:latin typeface="+mn-lt"/>
                <a:ea typeface="+mn-ea"/>
                <a:cs typeface="+mn-cs"/>
              </a:rPr>
              <a:t>는 </a:t>
            </a:r>
            <a:r>
              <a:rPr lang="en" altLang="ko-KR" sz="1200" kern="1200" dirty="0">
                <a:solidFill>
                  <a:schemeClr val="tx1"/>
                </a:solidFill>
                <a:effectLst/>
                <a:latin typeface="+mn-lt"/>
                <a:ea typeface="+mn-ea"/>
                <a:cs typeface="+mn-cs"/>
              </a:rPr>
              <a:t>pixel</a:t>
            </a:r>
            <a:r>
              <a:rPr lang="ko-KR" altLang="en-US" sz="1200" kern="1200" dirty="0">
                <a:solidFill>
                  <a:schemeClr val="tx1"/>
                </a:solidFill>
                <a:effectLst/>
                <a:latin typeface="+mn-lt"/>
                <a:ea typeface="+mn-ea"/>
                <a:cs typeface="+mn-cs"/>
              </a:rPr>
              <a:t>들의 집합을 뜻합니다</a:t>
            </a:r>
            <a:r>
              <a:rPr lang="en-US" altLang="ko-KR" sz="1200" kern="1200" dirty="0">
                <a:solidFill>
                  <a:schemeClr val="tx1"/>
                </a:solidFill>
                <a:effectLst/>
                <a:latin typeface="+mn-lt"/>
                <a:ea typeface="+mn-ea"/>
                <a:cs typeface="+mn-cs"/>
              </a:rPr>
              <a:t>. </a:t>
            </a:r>
          </a:p>
          <a:p>
            <a:pPr marL="0" indent="0" latinLnBrk="1">
              <a:buFont typeface="+mj-lt"/>
              <a:buNone/>
            </a:pPr>
            <a:r>
              <a:rPr lang="ko-KR" altLang="en-US" sz="1200" kern="1200" dirty="0">
                <a:solidFill>
                  <a:schemeClr val="tx1"/>
                </a:solidFill>
                <a:effectLst/>
                <a:latin typeface="+mn-lt"/>
                <a:ea typeface="+mn-ea"/>
                <a:cs typeface="+mn-cs"/>
              </a:rPr>
              <a:t>여기서</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 </a:t>
            </a:r>
            <a:r>
              <a:rPr lang="en" altLang="ko-KR" sz="1200" kern="1200" dirty="0">
                <a:solidFill>
                  <a:schemeClr val="tx1"/>
                </a:solidFill>
                <a:effectLst/>
                <a:latin typeface="+mn-lt"/>
                <a:ea typeface="+mn-ea"/>
                <a:cs typeface="+mn-cs"/>
              </a:rPr>
              <a:t>Pixel</a:t>
            </a:r>
            <a:r>
              <a:rPr lang="ko-KR" altLang="en-US" sz="1200" kern="1200" dirty="0">
                <a:solidFill>
                  <a:schemeClr val="tx1"/>
                </a:solidFill>
                <a:effectLst/>
                <a:latin typeface="+mn-lt"/>
                <a:ea typeface="+mn-ea"/>
                <a:cs typeface="+mn-cs"/>
              </a:rPr>
              <a:t>은 </a:t>
            </a:r>
            <a:r>
              <a:rPr lang="en" altLang="ko-KR" sz="1200" kern="1200" dirty="0">
                <a:solidFill>
                  <a:schemeClr val="tx1"/>
                </a:solidFill>
                <a:effectLst/>
                <a:latin typeface="+mn-lt"/>
                <a:ea typeface="+mn-ea"/>
                <a:cs typeface="+mn-cs"/>
              </a:rPr>
              <a:t>picture element</a:t>
            </a:r>
            <a:r>
              <a:rPr lang="ko-KR" altLang="en-US" sz="1200" kern="1200" dirty="0">
                <a:solidFill>
                  <a:schemeClr val="tx1"/>
                </a:solidFill>
                <a:effectLst/>
                <a:latin typeface="+mn-lt"/>
                <a:ea typeface="+mn-ea"/>
                <a:cs typeface="+mn-cs"/>
              </a:rPr>
              <a:t>의 준말입니다</a:t>
            </a:r>
            <a:r>
              <a:rPr lang="en-US" altLang="ko-KR" sz="1200" kern="1200" dirty="0">
                <a:solidFill>
                  <a:schemeClr val="tx1"/>
                </a:solidFill>
                <a:effectLst/>
                <a:latin typeface="+mn-lt"/>
                <a:ea typeface="+mn-ea"/>
                <a:cs typeface="+mn-cs"/>
              </a:rPr>
              <a:t>. </a:t>
            </a:r>
          </a:p>
          <a:p>
            <a:pPr marL="0" indent="0" latinLnBrk="1">
              <a:buFont typeface="+mj-lt"/>
              <a:buNone/>
            </a:pPr>
            <a:r>
              <a:rPr lang="ko-KR" altLang="en-US" sz="1200" kern="1200" dirty="0">
                <a:solidFill>
                  <a:schemeClr val="tx1"/>
                </a:solidFill>
                <a:effectLst/>
                <a:latin typeface="+mn-lt"/>
                <a:ea typeface="+mn-ea"/>
                <a:cs typeface="+mn-cs"/>
              </a:rPr>
              <a:t>하나의 </a:t>
            </a:r>
            <a:r>
              <a:rPr lang="en" altLang="ko-KR" sz="1200" kern="1200" dirty="0">
                <a:solidFill>
                  <a:schemeClr val="tx1"/>
                </a:solidFill>
                <a:effectLst/>
                <a:latin typeface="+mn-lt"/>
                <a:ea typeface="+mn-ea"/>
                <a:cs typeface="+mn-cs"/>
              </a:rPr>
              <a:t>pixel</a:t>
            </a:r>
            <a:r>
              <a:rPr lang="ko-KR" altLang="en-US" sz="1200" kern="1200" dirty="0">
                <a:solidFill>
                  <a:schemeClr val="tx1"/>
                </a:solidFill>
                <a:effectLst/>
                <a:latin typeface="+mn-lt"/>
                <a:ea typeface="+mn-ea"/>
                <a:cs typeface="+mn-cs"/>
              </a:rPr>
              <a:t>은 하나의 </a:t>
            </a:r>
            <a:r>
              <a:rPr lang="en" altLang="ko-KR" sz="1200" kern="1200" dirty="0">
                <a:solidFill>
                  <a:schemeClr val="tx1"/>
                </a:solidFill>
                <a:effectLst/>
                <a:latin typeface="+mn-lt"/>
                <a:ea typeface="+mn-ea"/>
                <a:cs typeface="+mn-cs"/>
              </a:rPr>
              <a:t>color</a:t>
            </a:r>
            <a:r>
              <a:rPr lang="ko-KR" altLang="en-US" sz="1200" kern="1200" dirty="0" err="1">
                <a:solidFill>
                  <a:schemeClr val="tx1"/>
                </a:solidFill>
                <a:effectLst/>
                <a:latin typeface="+mn-lt"/>
                <a:ea typeface="+mn-ea"/>
                <a:cs typeface="+mn-cs"/>
              </a:rPr>
              <a:t>를</a:t>
            </a:r>
            <a:r>
              <a:rPr lang="ko-KR" altLang="en-US" sz="1200" kern="1200" dirty="0">
                <a:solidFill>
                  <a:schemeClr val="tx1"/>
                </a:solidFill>
                <a:effectLst/>
                <a:latin typeface="+mn-lt"/>
                <a:ea typeface="+mn-ea"/>
                <a:cs typeface="+mn-cs"/>
              </a:rPr>
              <a:t> 가지며</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화면의 한 좌표를 차지하는 위치를 나타냅니다</a:t>
            </a:r>
            <a:r>
              <a:rPr lang="en-US" altLang="ko-KR" sz="1200" kern="1200" dirty="0">
                <a:solidFill>
                  <a:schemeClr val="tx1"/>
                </a:solidFill>
                <a:effectLst/>
                <a:latin typeface="+mn-lt"/>
                <a:ea typeface="+mn-ea"/>
                <a:cs typeface="+mn-cs"/>
              </a:rPr>
              <a:t>. </a:t>
            </a:r>
          </a:p>
          <a:p>
            <a:pPr marL="0" indent="0" latinLnBrk="1">
              <a:buFont typeface="+mj-lt"/>
              <a:buNone/>
            </a:pPr>
            <a:r>
              <a:rPr lang="ko-KR" altLang="en-US" sz="1200" kern="1200" dirty="0">
                <a:solidFill>
                  <a:schemeClr val="tx1"/>
                </a:solidFill>
                <a:effectLst/>
                <a:latin typeface="+mn-lt"/>
                <a:ea typeface="+mn-ea"/>
                <a:cs typeface="+mn-cs"/>
              </a:rPr>
              <a:t>현재 </a:t>
            </a:r>
            <a:r>
              <a:rPr lang="ko-KR" altLang="en-US" sz="1200" kern="1200" dirty="0" err="1">
                <a:solidFill>
                  <a:schemeClr val="tx1"/>
                </a:solidFill>
                <a:effectLst/>
                <a:latin typeface="+mn-lt"/>
                <a:ea typeface="+mn-ea"/>
                <a:cs typeface="+mn-cs"/>
              </a:rPr>
              <a:t>디스플레이되는</a:t>
            </a:r>
            <a:r>
              <a:rPr lang="ko-KR" altLang="en-US" sz="1200" kern="1200" dirty="0">
                <a:solidFill>
                  <a:schemeClr val="tx1"/>
                </a:solidFill>
                <a:effectLst/>
                <a:latin typeface="+mn-lt"/>
                <a:ea typeface="+mn-ea"/>
                <a:cs typeface="+mn-cs"/>
              </a:rPr>
              <a:t> </a:t>
            </a:r>
            <a:r>
              <a:rPr lang="en" altLang="ko-KR" sz="1200" kern="1200" dirty="0">
                <a:solidFill>
                  <a:schemeClr val="tx1"/>
                </a:solidFill>
                <a:effectLst/>
                <a:latin typeface="+mn-lt"/>
                <a:ea typeface="+mn-ea"/>
                <a:cs typeface="+mn-cs"/>
              </a:rPr>
              <a:t>raster</a:t>
            </a:r>
            <a:r>
              <a:rPr lang="ko-KR" altLang="en-US" sz="1200" kern="1200" dirty="0" err="1">
                <a:solidFill>
                  <a:schemeClr val="tx1"/>
                </a:solidFill>
                <a:effectLst/>
                <a:latin typeface="+mn-lt"/>
                <a:ea typeface="+mn-ea"/>
                <a:cs typeface="+mn-cs"/>
              </a:rPr>
              <a:t>를</a:t>
            </a:r>
            <a:r>
              <a:rPr lang="ko-KR" altLang="en-US" sz="1200" kern="1200" dirty="0">
                <a:solidFill>
                  <a:schemeClr val="tx1"/>
                </a:solidFill>
                <a:effectLst/>
                <a:latin typeface="+mn-lt"/>
                <a:ea typeface="+mn-ea"/>
                <a:cs typeface="+mn-cs"/>
              </a:rPr>
              <a:t> 저장하고 있는 </a:t>
            </a:r>
            <a:r>
              <a:rPr lang="en" altLang="ko-KR" sz="1200" kern="1200" dirty="0">
                <a:solidFill>
                  <a:schemeClr val="tx1"/>
                </a:solidFill>
                <a:effectLst/>
                <a:latin typeface="+mn-lt"/>
                <a:ea typeface="+mn-ea"/>
                <a:cs typeface="+mn-cs"/>
              </a:rPr>
              <a:t>frame buffer</a:t>
            </a:r>
            <a:r>
              <a:rPr lang="ko-KR" altLang="en-US" sz="1200" kern="1200" dirty="0">
                <a:solidFill>
                  <a:schemeClr val="tx1"/>
                </a:solidFill>
                <a:effectLst/>
                <a:latin typeface="+mn-lt"/>
                <a:ea typeface="+mn-ea"/>
                <a:cs typeface="+mn-cs"/>
              </a:rPr>
              <a:t>는 사실 여러 가지 </a:t>
            </a:r>
            <a:r>
              <a:rPr lang="en" altLang="ko-KR" sz="1200" kern="1200" dirty="0">
                <a:solidFill>
                  <a:schemeClr val="tx1"/>
                </a:solidFill>
                <a:effectLst/>
                <a:latin typeface="+mn-lt"/>
                <a:ea typeface="+mn-ea"/>
                <a:cs typeface="+mn-cs"/>
              </a:rPr>
              <a:t>buffer</a:t>
            </a:r>
            <a:r>
              <a:rPr lang="ko-KR" altLang="en-US" sz="1200" kern="1200" dirty="0">
                <a:solidFill>
                  <a:schemeClr val="tx1"/>
                </a:solidFill>
                <a:effectLst/>
                <a:latin typeface="+mn-lt"/>
                <a:ea typeface="+mn-ea"/>
                <a:cs typeface="+mn-cs"/>
              </a:rPr>
              <a:t>들의 집합을 말합니다</a:t>
            </a:r>
            <a:r>
              <a:rPr lang="en-US" altLang="ko-KR" sz="1200" kern="1200" dirty="0">
                <a:solidFill>
                  <a:schemeClr val="tx1"/>
                </a:solidFill>
                <a:effectLst/>
                <a:latin typeface="+mn-lt"/>
                <a:ea typeface="+mn-ea"/>
                <a:cs typeface="+mn-cs"/>
              </a:rPr>
              <a:t>. </a:t>
            </a:r>
          </a:p>
          <a:p>
            <a:pPr marL="0" indent="0" latinLnBrk="1">
              <a:buFont typeface="+mj-lt"/>
              <a:buNone/>
            </a:pPr>
            <a:r>
              <a:rPr lang="en" altLang="ko-KR" sz="1200" kern="1200" dirty="0">
                <a:solidFill>
                  <a:schemeClr val="tx1"/>
                </a:solidFill>
                <a:effectLst/>
                <a:latin typeface="+mn-lt"/>
                <a:ea typeface="+mn-ea"/>
                <a:cs typeface="+mn-cs"/>
              </a:rPr>
              <a:t>Frame buffer</a:t>
            </a:r>
            <a:r>
              <a:rPr lang="ko-KR" altLang="en-US" sz="1200" kern="1200" dirty="0">
                <a:solidFill>
                  <a:schemeClr val="tx1"/>
                </a:solidFill>
                <a:effectLst/>
                <a:latin typeface="+mn-lt"/>
                <a:ea typeface="+mn-ea"/>
                <a:cs typeface="+mn-cs"/>
              </a:rPr>
              <a:t>는 </a:t>
            </a:r>
            <a:r>
              <a:rPr lang="en" altLang="ko-KR" sz="1200" kern="1200" dirty="0">
                <a:solidFill>
                  <a:schemeClr val="tx1"/>
                </a:solidFill>
                <a:effectLst/>
                <a:latin typeface="+mn-lt"/>
                <a:ea typeface="+mn-ea"/>
                <a:cs typeface="+mn-cs"/>
              </a:rPr>
              <a:t>pixel</a:t>
            </a:r>
            <a:r>
              <a:rPr lang="ko-KR" altLang="en-US" sz="1200" kern="1200" dirty="0">
                <a:solidFill>
                  <a:schemeClr val="tx1"/>
                </a:solidFill>
                <a:effectLst/>
                <a:latin typeface="+mn-lt"/>
                <a:ea typeface="+mn-ea"/>
                <a:cs typeface="+mn-cs"/>
              </a:rPr>
              <a:t>의 </a:t>
            </a:r>
            <a:r>
              <a:rPr lang="en" altLang="ko-KR" sz="1200" kern="1200" dirty="0">
                <a:solidFill>
                  <a:schemeClr val="tx1"/>
                </a:solidFill>
                <a:effectLst/>
                <a:latin typeface="+mn-lt"/>
                <a:ea typeface="+mn-ea"/>
                <a:cs typeface="+mn-cs"/>
              </a:rPr>
              <a:t>color</a:t>
            </a:r>
            <a:r>
              <a:rPr lang="ko-KR" altLang="en-US" sz="1200" kern="1200" dirty="0">
                <a:solidFill>
                  <a:schemeClr val="tx1"/>
                </a:solidFill>
                <a:effectLst/>
                <a:latin typeface="+mn-lt"/>
                <a:ea typeface="+mn-ea"/>
                <a:cs typeface="+mn-cs"/>
              </a:rPr>
              <a:t>값들을 저장하는 </a:t>
            </a:r>
            <a:r>
              <a:rPr lang="en" altLang="ko-KR" sz="1200" kern="1200" dirty="0">
                <a:solidFill>
                  <a:schemeClr val="tx1"/>
                </a:solidFill>
                <a:effectLst/>
                <a:latin typeface="+mn-lt"/>
                <a:ea typeface="+mn-ea"/>
                <a:cs typeface="+mn-cs"/>
              </a:rPr>
              <a:t>color buffer, </a:t>
            </a:r>
            <a:r>
              <a:rPr lang="ko-KR" altLang="en-US" sz="1200" kern="1200" dirty="0">
                <a:solidFill>
                  <a:schemeClr val="tx1"/>
                </a:solidFill>
                <a:effectLst/>
                <a:latin typeface="+mn-lt"/>
                <a:ea typeface="+mn-ea"/>
                <a:cs typeface="+mn-cs"/>
              </a:rPr>
              <a:t>깊이 값들을 저장하는 </a:t>
            </a:r>
            <a:r>
              <a:rPr lang="en" altLang="ko-KR" sz="1200" kern="1200" dirty="0">
                <a:solidFill>
                  <a:schemeClr val="tx1"/>
                </a:solidFill>
                <a:effectLst/>
                <a:latin typeface="+mn-lt"/>
                <a:ea typeface="+mn-ea"/>
                <a:cs typeface="+mn-cs"/>
              </a:rPr>
              <a:t>depth buffer </a:t>
            </a:r>
            <a:r>
              <a:rPr lang="ko-KR" altLang="en-US" sz="1200" kern="1200" dirty="0">
                <a:solidFill>
                  <a:schemeClr val="tx1"/>
                </a:solidFill>
                <a:effectLst/>
                <a:latin typeface="+mn-lt"/>
                <a:ea typeface="+mn-ea"/>
                <a:cs typeface="+mn-cs"/>
              </a:rPr>
              <a:t>등</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여러가지 </a:t>
            </a:r>
            <a:r>
              <a:rPr lang="en" altLang="ko-KR" sz="1200" kern="1200" dirty="0">
                <a:solidFill>
                  <a:schemeClr val="tx1"/>
                </a:solidFill>
                <a:effectLst/>
                <a:latin typeface="+mn-lt"/>
                <a:ea typeface="+mn-ea"/>
                <a:cs typeface="+mn-cs"/>
              </a:rPr>
              <a:t>buffer</a:t>
            </a:r>
            <a:r>
              <a:rPr lang="ko-KR" altLang="en-US" sz="1200" kern="1200" dirty="0">
                <a:solidFill>
                  <a:schemeClr val="tx1"/>
                </a:solidFill>
                <a:effectLst/>
                <a:latin typeface="+mn-lt"/>
                <a:ea typeface="+mn-ea"/>
                <a:cs typeface="+mn-cs"/>
              </a:rPr>
              <a:t>들로 구성되어 있습니다</a:t>
            </a:r>
            <a:r>
              <a:rPr lang="en-US" altLang="ko-KR" sz="1200" kern="1200" dirty="0">
                <a:solidFill>
                  <a:schemeClr val="tx1"/>
                </a:solidFill>
                <a:effectLst/>
                <a:latin typeface="+mn-lt"/>
                <a:ea typeface="+mn-ea"/>
                <a:cs typeface="+mn-cs"/>
              </a:rPr>
              <a:t>. </a:t>
            </a:r>
          </a:p>
          <a:p>
            <a:pPr marL="0" indent="0" latinLnBrk="1">
              <a:buFont typeface="+mj-lt"/>
              <a:buNone/>
            </a:pPr>
            <a:endParaRPr lang="en-US" altLang="ko-KR" sz="1200" kern="1200" dirty="0">
              <a:solidFill>
                <a:schemeClr val="tx1"/>
              </a:solidFill>
              <a:effectLst/>
              <a:latin typeface="+mn-lt"/>
              <a:ea typeface="+mn-ea"/>
              <a:cs typeface="+mn-cs"/>
            </a:endParaRPr>
          </a:p>
          <a:p>
            <a:pPr marL="0" indent="0" latinLnBrk="1">
              <a:buFont typeface="+mj-lt"/>
              <a:buNone/>
            </a:pPr>
            <a:r>
              <a:rPr lang="en" altLang="ko-KR" sz="1200" kern="1200" dirty="0">
                <a:solidFill>
                  <a:schemeClr val="tx1"/>
                </a:solidFill>
                <a:effectLst/>
                <a:latin typeface="+mn-lt"/>
                <a:ea typeface="+mn-ea"/>
                <a:cs typeface="+mn-cs"/>
              </a:rPr>
              <a:t>A Raster is a collection of pixels. </a:t>
            </a:r>
          </a:p>
          <a:p>
            <a:pPr marL="0" indent="0" latinLnBrk="1">
              <a:buFont typeface="+mj-lt"/>
              <a:buNone/>
            </a:pPr>
            <a:r>
              <a:rPr lang="en" altLang="ko-KR" sz="1200" kern="1200" dirty="0">
                <a:solidFill>
                  <a:schemeClr val="tx1"/>
                </a:solidFill>
                <a:effectLst/>
                <a:latin typeface="+mn-lt"/>
                <a:ea typeface="+mn-ea"/>
                <a:cs typeface="+mn-cs"/>
              </a:rPr>
              <a:t>Pixel is short for picture element. </a:t>
            </a:r>
          </a:p>
          <a:p>
            <a:pPr marL="0" indent="0" latinLnBrk="1">
              <a:buFont typeface="+mj-lt"/>
              <a:buNone/>
            </a:pPr>
            <a:r>
              <a:rPr lang="en" altLang="ko-KR" sz="1200" kern="1200" dirty="0">
                <a:solidFill>
                  <a:schemeClr val="tx1"/>
                </a:solidFill>
                <a:effectLst/>
                <a:latin typeface="+mn-lt"/>
                <a:ea typeface="+mn-ea"/>
                <a:cs typeface="+mn-cs"/>
              </a:rPr>
              <a:t>A pixel has one color and represents a position on the screen that occupies one coordinate. </a:t>
            </a:r>
          </a:p>
          <a:p>
            <a:pPr marL="0" indent="0" latinLnBrk="1">
              <a:buFont typeface="+mj-lt"/>
              <a:buNone/>
            </a:pPr>
            <a:r>
              <a:rPr lang="en" altLang="ko-KR" sz="1200" kern="1200" dirty="0">
                <a:solidFill>
                  <a:schemeClr val="tx1"/>
                </a:solidFill>
                <a:effectLst/>
                <a:latin typeface="+mn-lt"/>
                <a:ea typeface="+mn-ea"/>
                <a:cs typeface="+mn-cs"/>
              </a:rPr>
              <a:t>The frame buffer that stores the raster currently being displayed is actually a collection of several buffers. </a:t>
            </a:r>
          </a:p>
          <a:p>
            <a:pPr marL="0" indent="0" latinLnBrk="1">
              <a:buFont typeface="+mj-lt"/>
              <a:buNone/>
            </a:pPr>
            <a:r>
              <a:rPr lang="en" altLang="ko-KR" sz="1200" kern="1200" dirty="0">
                <a:solidFill>
                  <a:schemeClr val="tx1"/>
                </a:solidFill>
                <a:effectLst/>
                <a:latin typeface="+mn-lt"/>
                <a:ea typeface="+mn-ea"/>
                <a:cs typeface="+mn-cs"/>
              </a:rPr>
              <a:t>The frame buffer is made up of several buffers, including a color buffer that stores the color values of the pixels, a depth buffer that stores the depth values, and so on. </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263791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239796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2656207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3891537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37296810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5475457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3" Type="http://schemas.openxmlformats.org/officeDocument/2006/relationships/hyperlink" Target="https://www.opengl.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7.xml.rels><?xml version="1.0" encoding="UTF-8" standalone="yes"?>
<Relationships xmlns="http://schemas.openxmlformats.org/package/2006/relationships"><Relationship Id="rId3" Type="http://schemas.openxmlformats.org/officeDocument/2006/relationships/hyperlink" Target="http://www.youtube.com/watch?v=_-r0oE86Dsw"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1554088"/>
            <a:ext cx="10363200" cy="2667000"/>
          </a:xfrm>
        </p:spPr>
        <p:txBody>
          <a:bodyPr/>
          <a:lstStyle/>
          <a:p>
            <a:pPr algn="ctr"/>
            <a:r>
              <a:rPr lang="en-US" altLang="ko-KR" dirty="0"/>
              <a:t>01_1 Introduction</a:t>
            </a:r>
            <a:endParaRPr lang="ko-KR" altLang="en-US" dirty="0"/>
          </a:p>
        </p:txBody>
      </p:sp>
      <p:sp>
        <p:nvSpPr>
          <p:cNvPr id="3" name="부제목 2"/>
          <p:cNvSpPr>
            <a:spLocks noGrp="1"/>
          </p:cNvSpPr>
          <p:nvPr>
            <p:ph type="subTitle" idx="1"/>
          </p:nvPr>
        </p:nvSpPr>
        <p:spPr>
          <a:xfrm>
            <a:off x="1828800" y="4221088"/>
            <a:ext cx="8534400" cy="1417712"/>
          </a:xfrm>
        </p:spPr>
        <p:txBody>
          <a:bodyPr/>
          <a:lstStyle/>
          <a:p>
            <a:r>
              <a:rPr lang="en-US" altLang="ko-KR" dirty="0"/>
              <a:t>Computer Graphics</a:t>
            </a:r>
            <a:endParaRPr lang="ko-KR" altLang="en-US" dirty="0"/>
          </a:p>
        </p:txBody>
      </p:sp>
      <p:sp>
        <p:nvSpPr>
          <p:cNvPr id="4" name="슬라이드 번호 개체 틀 3">
            <a:extLst>
              <a:ext uri="{FF2B5EF4-FFF2-40B4-BE49-F238E27FC236}">
                <a16:creationId xmlns:a16="http://schemas.microsoft.com/office/drawing/2014/main" id="{1FCBDFFB-387C-BC7A-1695-8325F4C51708}"/>
              </a:ext>
            </a:extLst>
          </p:cNvPr>
          <p:cNvSpPr>
            <a:spLocks noGrp="1"/>
          </p:cNvSpPr>
          <p:nvPr>
            <p:ph type="sldNum" sz="quarter" idx="12"/>
          </p:nvPr>
        </p:nvSpPr>
        <p:spPr/>
        <p:txBody>
          <a:bodyPr/>
          <a:lstStyle/>
          <a:p>
            <a:fld id="{4BEDD84E-25D4-4983-8AA1-2863C96F08D9}" type="slidenum">
              <a:rPr lang="ko-KR" altLang="en-US" smtClean="0"/>
              <a:t>1</a:t>
            </a:fld>
            <a:endParaRPr lang="ko-KR" altLang="en-US"/>
          </a:p>
        </p:txBody>
      </p:sp>
    </p:spTree>
    <p:extLst>
      <p:ext uri="{BB962C8B-B14F-4D97-AF65-F5344CB8AC3E}">
        <p14:creationId xmlns:p14="http://schemas.microsoft.com/office/powerpoint/2010/main" val="1335236479"/>
      </p:ext>
    </p:extLst>
  </p:cSld>
  <p:clrMapOvr>
    <a:masterClrMapping/>
  </p:clrMapOvr>
  <mc:AlternateContent xmlns:mc="http://schemas.openxmlformats.org/markup-compatibility/2006" xmlns:p14="http://schemas.microsoft.com/office/powerpoint/2010/main">
    <mc:Choice Requires="p14">
      <p:transition spd="slow" p14:dur="2000" advTm="8645"/>
    </mc:Choice>
    <mc:Fallback xmlns="">
      <p:transition spd="slow" advTm="86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Scan Conversion (Rasterization)</a:t>
            </a:r>
            <a:endParaRPr kumimoji="1" lang="ko-KR" altLang="en-US" dirty="0"/>
          </a:p>
        </p:txBody>
      </p:sp>
      <p:sp>
        <p:nvSpPr>
          <p:cNvPr id="3" name="내용 개체 틀 2"/>
          <p:cNvSpPr>
            <a:spLocks noGrp="1"/>
          </p:cNvSpPr>
          <p:nvPr>
            <p:ph idx="1"/>
          </p:nvPr>
        </p:nvSpPr>
        <p:spPr/>
        <p:txBody>
          <a:bodyPr/>
          <a:lstStyle/>
          <a:p>
            <a:r>
              <a:rPr lang="en-US" altLang="ko-KR" sz="2600" dirty="0"/>
              <a:t>Process of conversion from a polygon (triangle) to set of pixels</a:t>
            </a:r>
          </a:p>
          <a:p>
            <a:r>
              <a:rPr kumimoji="1" lang="en-US" altLang="ko-KR" sz="2600" dirty="0"/>
              <a:t>Determining which pixels turn on to draw the polygon</a:t>
            </a:r>
            <a:endParaRPr kumimoji="1" lang="ko-KR" altLang="en-US" sz="2600" dirty="0"/>
          </a:p>
        </p:txBody>
      </p:sp>
      <p:sp>
        <p:nvSpPr>
          <p:cNvPr id="7" name="슬라이드 번호 개체 틀 6">
            <a:extLst>
              <a:ext uri="{FF2B5EF4-FFF2-40B4-BE49-F238E27FC236}">
                <a16:creationId xmlns:a16="http://schemas.microsoft.com/office/drawing/2014/main" id="{91403316-1250-F626-B07D-4832D7CE5D37}"/>
              </a:ext>
            </a:extLst>
          </p:cNvPr>
          <p:cNvSpPr>
            <a:spLocks noGrp="1"/>
          </p:cNvSpPr>
          <p:nvPr>
            <p:ph type="sldNum" sz="quarter" idx="12"/>
          </p:nvPr>
        </p:nvSpPr>
        <p:spPr/>
        <p:txBody>
          <a:bodyPr/>
          <a:lstStyle/>
          <a:p>
            <a:fld id="{4BEDD84E-25D4-4983-8AA1-2863C96F08D9}" type="slidenum">
              <a:rPr lang="ko-KR" altLang="en-US" smtClean="0"/>
              <a:t>10</a:t>
            </a:fld>
            <a:endParaRPr lang="ko-KR" altLang="en-US"/>
          </a:p>
        </p:txBody>
      </p:sp>
      <p:pic>
        <p:nvPicPr>
          <p:cNvPr id="6" name="그림 5"/>
          <p:cNvPicPr>
            <a:picLocks noChangeAspect="1"/>
          </p:cNvPicPr>
          <p:nvPr/>
        </p:nvPicPr>
        <p:blipFill rotWithShape="1">
          <a:blip r:embed="rId3"/>
          <a:srcRect l="18551" t="33816" r="17083" b="8704"/>
          <a:stretch/>
        </p:blipFill>
        <p:spPr>
          <a:xfrm>
            <a:off x="1487488" y="2329034"/>
            <a:ext cx="4943061" cy="3310678"/>
          </a:xfrm>
          <a:prstGeom prst="rect">
            <a:avLst/>
          </a:prstGeom>
        </p:spPr>
      </p:pic>
      <p:sp>
        <p:nvSpPr>
          <p:cNvPr id="4" name="직사각형 3">
            <a:extLst>
              <a:ext uri="{FF2B5EF4-FFF2-40B4-BE49-F238E27FC236}">
                <a16:creationId xmlns:a16="http://schemas.microsoft.com/office/drawing/2014/main" id="{90385780-0E60-C54D-AF38-67C4EF5A7F8B}"/>
              </a:ext>
            </a:extLst>
          </p:cNvPr>
          <p:cNvSpPr/>
          <p:nvPr/>
        </p:nvSpPr>
        <p:spPr>
          <a:xfrm>
            <a:off x="6430549" y="5097929"/>
            <a:ext cx="3796544" cy="430887"/>
          </a:xfrm>
          <a:prstGeom prst="rect">
            <a:avLst/>
          </a:prstGeom>
        </p:spPr>
        <p:txBody>
          <a:bodyPr wrap="square">
            <a:spAutoFit/>
          </a:bodyPr>
          <a:lstStyle/>
          <a:p>
            <a:r>
              <a:rPr lang="ko-KR" altLang="en-US" sz="1100" dirty="0" err="1">
                <a:solidFill>
                  <a:schemeClr val="bg1">
                    <a:lumMod val="50000"/>
                  </a:schemeClr>
                </a:solidFill>
              </a:rPr>
              <a:t>https</a:t>
            </a:r>
            <a:r>
              <a:rPr lang="ko-KR" altLang="en-US" sz="1100" dirty="0">
                <a:solidFill>
                  <a:schemeClr val="bg1">
                    <a:lumMod val="50000"/>
                  </a:schemeClr>
                </a:solidFill>
              </a:rPr>
              <a:t>://</a:t>
            </a:r>
            <a:r>
              <a:rPr lang="ko-KR" altLang="en-US" sz="1100" dirty="0" err="1">
                <a:solidFill>
                  <a:schemeClr val="bg1">
                    <a:lumMod val="50000"/>
                  </a:schemeClr>
                </a:solidFill>
              </a:rPr>
              <a:t>www.cs.princeton.edu</a:t>
            </a:r>
            <a:r>
              <a:rPr lang="ko-KR" altLang="en-US" sz="1100" dirty="0">
                <a:solidFill>
                  <a:schemeClr val="bg1">
                    <a:lumMod val="50000"/>
                  </a:schemeClr>
                </a:solidFill>
              </a:rPr>
              <a:t>/</a:t>
            </a:r>
            <a:r>
              <a:rPr lang="ko-KR" altLang="en-US" sz="1100" dirty="0" err="1">
                <a:solidFill>
                  <a:schemeClr val="bg1">
                    <a:lumMod val="50000"/>
                  </a:schemeClr>
                </a:solidFill>
              </a:rPr>
              <a:t>courses</a:t>
            </a:r>
            <a:r>
              <a:rPr lang="ko-KR" altLang="en-US" sz="1100" dirty="0">
                <a:solidFill>
                  <a:schemeClr val="bg1">
                    <a:lumMod val="50000"/>
                  </a:schemeClr>
                </a:solidFill>
              </a:rPr>
              <a:t>/</a:t>
            </a:r>
            <a:r>
              <a:rPr lang="ko-KR" altLang="en-US" sz="1100" dirty="0" err="1">
                <a:solidFill>
                  <a:schemeClr val="bg1">
                    <a:lumMod val="50000"/>
                  </a:schemeClr>
                </a:solidFill>
              </a:rPr>
              <a:t>archive</a:t>
            </a:r>
            <a:r>
              <a:rPr lang="ko-KR" altLang="en-US" sz="1100" dirty="0">
                <a:solidFill>
                  <a:schemeClr val="bg1">
                    <a:lumMod val="50000"/>
                  </a:schemeClr>
                </a:solidFill>
              </a:rPr>
              <a:t>/fall00/cs426/</a:t>
            </a:r>
            <a:r>
              <a:rPr lang="ko-KR" altLang="en-US" sz="1100" dirty="0" err="1">
                <a:solidFill>
                  <a:schemeClr val="bg1">
                    <a:lumMod val="50000"/>
                  </a:schemeClr>
                </a:solidFill>
              </a:rPr>
              <a:t>lectures</a:t>
            </a:r>
            <a:r>
              <a:rPr lang="ko-KR" altLang="en-US" sz="1100" dirty="0">
                <a:solidFill>
                  <a:schemeClr val="bg1">
                    <a:lumMod val="50000"/>
                  </a:schemeClr>
                </a:solidFill>
              </a:rPr>
              <a:t>/</a:t>
            </a:r>
            <a:r>
              <a:rPr lang="ko-KR" altLang="en-US" sz="1100" dirty="0" err="1">
                <a:solidFill>
                  <a:schemeClr val="bg1">
                    <a:lumMod val="50000"/>
                  </a:schemeClr>
                </a:solidFill>
              </a:rPr>
              <a:t>scan</a:t>
            </a:r>
            <a:r>
              <a:rPr lang="ko-KR" altLang="en-US" sz="1100" dirty="0">
                <a:solidFill>
                  <a:schemeClr val="bg1">
                    <a:lumMod val="50000"/>
                  </a:schemeClr>
                </a:solidFill>
              </a:rPr>
              <a:t>/sld002.htm</a:t>
            </a:r>
          </a:p>
        </p:txBody>
      </p:sp>
    </p:spTree>
    <p:extLst>
      <p:ext uri="{BB962C8B-B14F-4D97-AF65-F5344CB8AC3E}">
        <p14:creationId xmlns:p14="http://schemas.microsoft.com/office/powerpoint/2010/main" val="139251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A5A5A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Graphic Processing Unit (GPU)</a:t>
            </a:r>
            <a:endParaRPr kumimoji="1" lang="ko-KR" altLang="en-US" dirty="0"/>
          </a:p>
        </p:txBody>
      </p:sp>
      <p:sp>
        <p:nvSpPr>
          <p:cNvPr id="3" name="내용 개체 틀 2"/>
          <p:cNvSpPr>
            <a:spLocks noGrp="1"/>
          </p:cNvSpPr>
          <p:nvPr>
            <p:ph idx="1"/>
          </p:nvPr>
        </p:nvSpPr>
        <p:spPr/>
        <p:txBody>
          <a:bodyPr/>
          <a:lstStyle/>
          <a:p>
            <a:r>
              <a:rPr kumimoji="1" lang="en-US" altLang="ko-KR" sz="2800" dirty="0"/>
              <a:t>Frame buffer (Graphical memory) </a:t>
            </a:r>
          </a:p>
          <a:p>
            <a:r>
              <a:rPr lang="en-US" altLang="ko-KR" sz="2800" dirty="0"/>
              <a:t>Special H/W implemented algorithms for CG</a:t>
            </a:r>
          </a:p>
          <a:p>
            <a:r>
              <a:rPr lang="en-US" altLang="ko-KR" sz="2800" dirty="0"/>
              <a:t>Originally developed for CG but widely used for computationally intensive works: machine learning, cryptocurrency mining, etc. </a:t>
            </a:r>
          </a:p>
        </p:txBody>
      </p:sp>
      <p:sp>
        <p:nvSpPr>
          <p:cNvPr id="7" name="슬라이드 번호 개체 틀 6">
            <a:extLst>
              <a:ext uri="{FF2B5EF4-FFF2-40B4-BE49-F238E27FC236}">
                <a16:creationId xmlns:a16="http://schemas.microsoft.com/office/drawing/2014/main" id="{5B4F99BF-3491-0B15-58AF-64D7B69F564D}"/>
              </a:ext>
            </a:extLst>
          </p:cNvPr>
          <p:cNvSpPr>
            <a:spLocks noGrp="1"/>
          </p:cNvSpPr>
          <p:nvPr>
            <p:ph type="sldNum" sz="quarter" idx="12"/>
          </p:nvPr>
        </p:nvSpPr>
        <p:spPr/>
        <p:txBody>
          <a:bodyPr/>
          <a:lstStyle/>
          <a:p>
            <a:fld id="{4BEDD84E-25D4-4983-8AA1-2863C96F08D9}" type="slidenum">
              <a:rPr lang="ko-KR" altLang="en-US" smtClean="0"/>
              <a:t>11</a:t>
            </a:fld>
            <a:endParaRPr lang="ko-KR" altLang="en-US"/>
          </a:p>
        </p:txBody>
      </p:sp>
      <p:pic>
        <p:nvPicPr>
          <p:cNvPr id="6" name="그림 5"/>
          <p:cNvPicPr>
            <a:picLocks noChangeAspect="1"/>
          </p:cNvPicPr>
          <p:nvPr/>
        </p:nvPicPr>
        <p:blipFill>
          <a:blip r:embed="rId3"/>
          <a:stretch>
            <a:fillRect/>
          </a:stretch>
        </p:blipFill>
        <p:spPr>
          <a:xfrm>
            <a:off x="3143672" y="3241248"/>
            <a:ext cx="3431859" cy="2679596"/>
          </a:xfrm>
          <a:prstGeom prst="rect">
            <a:avLst/>
          </a:prstGeom>
        </p:spPr>
      </p:pic>
      <p:sp>
        <p:nvSpPr>
          <p:cNvPr id="4" name="직사각형 3">
            <a:extLst>
              <a:ext uri="{FF2B5EF4-FFF2-40B4-BE49-F238E27FC236}">
                <a16:creationId xmlns:a16="http://schemas.microsoft.com/office/drawing/2014/main" id="{7F8105F6-BDB1-4A44-8719-411FACB8C54E}"/>
              </a:ext>
            </a:extLst>
          </p:cNvPr>
          <p:cNvSpPr/>
          <p:nvPr/>
        </p:nvSpPr>
        <p:spPr>
          <a:xfrm>
            <a:off x="6312024" y="4869160"/>
            <a:ext cx="4182794" cy="461665"/>
          </a:xfrm>
          <a:prstGeom prst="rect">
            <a:avLst/>
          </a:prstGeom>
        </p:spPr>
        <p:txBody>
          <a:bodyPr wrap="square">
            <a:spAutoFit/>
          </a:bodyPr>
          <a:lstStyle/>
          <a:p>
            <a:r>
              <a:rPr lang="ko-KR" altLang="en-US" sz="1200" dirty="0" err="1">
                <a:solidFill>
                  <a:schemeClr val="bg1">
                    <a:lumMod val="50000"/>
                  </a:schemeClr>
                </a:solidFill>
              </a:rPr>
              <a:t>https</a:t>
            </a:r>
            <a:r>
              <a:rPr lang="ko-KR" altLang="en-US" sz="1200" dirty="0">
                <a:solidFill>
                  <a:schemeClr val="bg1">
                    <a:lumMod val="50000"/>
                  </a:schemeClr>
                </a:solidFill>
              </a:rPr>
              <a:t>://</a:t>
            </a:r>
            <a:r>
              <a:rPr lang="ko-KR" altLang="en-US" sz="1200" dirty="0" err="1">
                <a:solidFill>
                  <a:schemeClr val="bg1">
                    <a:lumMod val="50000"/>
                  </a:schemeClr>
                </a:solidFill>
              </a:rPr>
              <a:t>www.pcmag.com</a:t>
            </a:r>
            <a:r>
              <a:rPr lang="ko-KR" altLang="en-US" sz="1200" dirty="0">
                <a:solidFill>
                  <a:schemeClr val="bg1">
                    <a:lumMod val="50000"/>
                  </a:schemeClr>
                </a:solidFill>
              </a:rPr>
              <a:t>/</a:t>
            </a:r>
            <a:r>
              <a:rPr lang="ko-KR" altLang="en-US" sz="1200" dirty="0" err="1">
                <a:solidFill>
                  <a:schemeClr val="bg1">
                    <a:lumMod val="50000"/>
                  </a:schemeClr>
                </a:solidFill>
              </a:rPr>
              <a:t>review</a:t>
            </a:r>
            <a:r>
              <a:rPr lang="ko-KR" altLang="en-US" sz="1200" dirty="0">
                <a:solidFill>
                  <a:schemeClr val="bg1">
                    <a:lumMod val="50000"/>
                  </a:schemeClr>
                </a:solidFill>
              </a:rPr>
              <a:t>/346594/nvidia-geforce-gtx-1060-founders-edition</a:t>
            </a:r>
          </a:p>
        </p:txBody>
      </p:sp>
    </p:spTree>
    <p:extLst>
      <p:ext uri="{BB962C8B-B14F-4D97-AF65-F5344CB8AC3E}">
        <p14:creationId xmlns:p14="http://schemas.microsoft.com/office/powerpoint/2010/main" val="16967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A5A5A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A5A5A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ltLang="ko-KR" dirty="0"/>
              <a:t>CRT (Cathode-Ray-Tube)</a:t>
            </a:r>
          </a:p>
        </p:txBody>
      </p:sp>
      <p:sp>
        <p:nvSpPr>
          <p:cNvPr id="5" name="슬라이드 번호 개체 틀 4">
            <a:extLst>
              <a:ext uri="{FF2B5EF4-FFF2-40B4-BE49-F238E27FC236}">
                <a16:creationId xmlns:a16="http://schemas.microsoft.com/office/drawing/2014/main" id="{2CA6DF26-1405-5ED2-E641-AFA106129F09}"/>
              </a:ext>
            </a:extLst>
          </p:cNvPr>
          <p:cNvSpPr>
            <a:spLocks noGrp="1"/>
          </p:cNvSpPr>
          <p:nvPr>
            <p:ph type="sldNum" sz="quarter" idx="12"/>
          </p:nvPr>
        </p:nvSpPr>
        <p:spPr/>
        <p:txBody>
          <a:bodyPr/>
          <a:lstStyle/>
          <a:p>
            <a:fld id="{4BEDD84E-25D4-4983-8AA1-2863C96F08D9}" type="slidenum">
              <a:rPr lang="ko-KR" altLang="en-US" smtClean="0"/>
              <a:t>12</a:t>
            </a:fld>
            <a:endParaRPr lang="ko-KR" altLang="en-US"/>
          </a:p>
        </p:txBody>
      </p:sp>
      <p:pic>
        <p:nvPicPr>
          <p:cNvPr id="2151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3896" y="1094576"/>
            <a:ext cx="7762673" cy="419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모서리가 둥근 직사각형 1">
            <a:extLst>
              <a:ext uri="{FF2B5EF4-FFF2-40B4-BE49-F238E27FC236}">
                <a16:creationId xmlns:a16="http://schemas.microsoft.com/office/drawing/2014/main" id="{53DFE879-3D96-234D-8303-DC23C58985A4}"/>
              </a:ext>
            </a:extLst>
          </p:cNvPr>
          <p:cNvSpPr/>
          <p:nvPr/>
        </p:nvSpPr>
        <p:spPr bwMode="auto">
          <a:xfrm>
            <a:off x="1863387" y="3001627"/>
            <a:ext cx="1560749" cy="376984"/>
          </a:xfrm>
          <a:prstGeom prst="round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rgbClr val="FF0000"/>
              </a:solidFill>
              <a:effectLst/>
              <a:latin typeface="굴림" charset="-127"/>
              <a:ea typeface="굴림" charset="-127"/>
            </a:endParaRPr>
          </a:p>
        </p:txBody>
      </p:sp>
      <p:sp>
        <p:nvSpPr>
          <p:cNvPr id="7" name="모서리가 둥근 직사각형 6">
            <a:extLst>
              <a:ext uri="{FF2B5EF4-FFF2-40B4-BE49-F238E27FC236}">
                <a16:creationId xmlns:a16="http://schemas.microsoft.com/office/drawing/2014/main" id="{02F38B9F-D906-F74E-9861-714222FBFCBB}"/>
              </a:ext>
            </a:extLst>
          </p:cNvPr>
          <p:cNvSpPr/>
          <p:nvPr/>
        </p:nvSpPr>
        <p:spPr bwMode="auto">
          <a:xfrm>
            <a:off x="4825617" y="1602914"/>
            <a:ext cx="1560749" cy="376984"/>
          </a:xfrm>
          <a:prstGeom prst="round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rgbClr val="FF0000"/>
              </a:solidFill>
              <a:effectLst/>
              <a:latin typeface="굴림" charset="-127"/>
              <a:ea typeface="굴림" charset="-127"/>
            </a:endParaRPr>
          </a:p>
        </p:txBody>
      </p:sp>
      <p:sp>
        <p:nvSpPr>
          <p:cNvPr id="8" name="모서리가 둥근 직사각형 7">
            <a:extLst>
              <a:ext uri="{FF2B5EF4-FFF2-40B4-BE49-F238E27FC236}">
                <a16:creationId xmlns:a16="http://schemas.microsoft.com/office/drawing/2014/main" id="{E977C9BC-770E-1946-82FD-C3DD5F7F4DFC}"/>
              </a:ext>
            </a:extLst>
          </p:cNvPr>
          <p:cNvSpPr/>
          <p:nvPr/>
        </p:nvSpPr>
        <p:spPr bwMode="auto">
          <a:xfrm>
            <a:off x="6612264" y="3117806"/>
            <a:ext cx="1560749" cy="376984"/>
          </a:xfrm>
          <a:prstGeom prst="round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rgbClr val="FF0000"/>
              </a:solidFill>
              <a:effectLst/>
              <a:latin typeface="굴림" charset="-127"/>
              <a:ea typeface="굴림" charset="-127"/>
            </a:endParaRPr>
          </a:p>
        </p:txBody>
      </p:sp>
      <p:sp>
        <p:nvSpPr>
          <p:cNvPr id="9" name="모서리가 둥근 직사각형 8">
            <a:extLst>
              <a:ext uri="{FF2B5EF4-FFF2-40B4-BE49-F238E27FC236}">
                <a16:creationId xmlns:a16="http://schemas.microsoft.com/office/drawing/2014/main" id="{03F825FE-FF8C-2144-A1EB-F98966CB9875}"/>
              </a:ext>
            </a:extLst>
          </p:cNvPr>
          <p:cNvSpPr/>
          <p:nvPr/>
        </p:nvSpPr>
        <p:spPr bwMode="auto">
          <a:xfrm>
            <a:off x="8591550" y="3019976"/>
            <a:ext cx="1560749" cy="376984"/>
          </a:xfrm>
          <a:prstGeom prst="round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rgbClr val="FF0000"/>
              </a:solidFill>
              <a:effectLst/>
              <a:latin typeface="굴림" charset="-127"/>
              <a:ea typeface="굴림" charset="-127"/>
            </a:endParaRPr>
          </a:p>
        </p:txBody>
      </p:sp>
      <p:sp>
        <p:nvSpPr>
          <p:cNvPr id="3" name="타원 2">
            <a:extLst>
              <a:ext uri="{FF2B5EF4-FFF2-40B4-BE49-F238E27FC236}">
                <a16:creationId xmlns:a16="http://schemas.microsoft.com/office/drawing/2014/main" id="{C0B42EE7-117A-6840-BD3D-F2197BA22867}"/>
              </a:ext>
            </a:extLst>
          </p:cNvPr>
          <p:cNvSpPr/>
          <p:nvPr/>
        </p:nvSpPr>
        <p:spPr bwMode="auto">
          <a:xfrm>
            <a:off x="9182911" y="1979898"/>
            <a:ext cx="189013" cy="218553"/>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
        <p:nvSpPr>
          <p:cNvPr id="4" name="TextBox 3">
            <a:extLst>
              <a:ext uri="{FF2B5EF4-FFF2-40B4-BE49-F238E27FC236}">
                <a16:creationId xmlns:a16="http://schemas.microsoft.com/office/drawing/2014/main" id="{9082C000-A4B2-E751-1030-E541AB210F44}"/>
              </a:ext>
            </a:extLst>
          </p:cNvPr>
          <p:cNvSpPr txBox="1"/>
          <p:nvPr/>
        </p:nvSpPr>
        <p:spPr>
          <a:xfrm>
            <a:off x="9907078" y="3983036"/>
            <a:ext cx="1682101" cy="903488"/>
          </a:xfrm>
          <a:prstGeom prst="rect">
            <a:avLst/>
          </a:prstGeom>
          <a:noFill/>
        </p:spPr>
        <p:txBody>
          <a:bodyPr wrap="square" rtlCol="0">
            <a:noAutofit/>
          </a:bodyPr>
          <a:lstStyle/>
          <a:p>
            <a:r>
              <a:rPr kumimoji="1" lang="en-US" altLang="ko-KR" sz="1100" dirty="0">
                <a:solidFill>
                  <a:schemeClr val="bg1">
                    <a:lumMod val="50000"/>
                  </a:schemeClr>
                </a:solidFill>
              </a:rPr>
              <a:t>Figure from: Edward Angel, Interactive Computer Graphics: A Top-down Approach with WebGL,</a:t>
            </a:r>
            <a:r>
              <a:rPr kumimoji="1" lang="ko-KR" altLang="en-US" sz="1100" dirty="0">
                <a:solidFill>
                  <a:schemeClr val="bg1">
                    <a:lumMod val="50000"/>
                  </a:schemeClr>
                </a:solidFill>
              </a:rPr>
              <a:t> </a:t>
            </a:r>
            <a:r>
              <a:rPr kumimoji="1" lang="en-US" altLang="ko-KR" sz="1100" dirty="0">
                <a:solidFill>
                  <a:schemeClr val="bg1">
                    <a:lumMod val="50000"/>
                  </a:schemeClr>
                </a:solidFill>
              </a:rPr>
              <a:t>2014</a:t>
            </a:r>
          </a:p>
        </p:txBody>
      </p:sp>
    </p:spTree>
    <p:extLst>
      <p:ext uri="{BB962C8B-B14F-4D97-AF65-F5344CB8AC3E}">
        <p14:creationId xmlns:p14="http://schemas.microsoft.com/office/powerpoint/2010/main" val="179377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Raster Display Method</a:t>
            </a:r>
            <a:endParaRPr kumimoji="1" lang="ko-KR" altLang="en-US" dirty="0"/>
          </a:p>
        </p:txBody>
      </p:sp>
      <p:sp>
        <p:nvSpPr>
          <p:cNvPr id="3" name="내용 개체 틀 2"/>
          <p:cNvSpPr>
            <a:spLocks noGrp="1"/>
          </p:cNvSpPr>
          <p:nvPr>
            <p:ph idx="1"/>
          </p:nvPr>
        </p:nvSpPr>
        <p:spPr>
          <a:xfrm>
            <a:off x="812800" y="1133061"/>
            <a:ext cx="10566400" cy="2944012"/>
          </a:xfrm>
        </p:spPr>
        <p:txBody>
          <a:bodyPr/>
          <a:lstStyle/>
          <a:p>
            <a:r>
              <a:rPr kumimoji="1" lang="en-US" altLang="ko-KR" sz="2800" dirty="0"/>
              <a:t>Refresh rate</a:t>
            </a:r>
          </a:p>
          <a:p>
            <a:pPr lvl="1"/>
            <a:r>
              <a:rPr lang="en-US" altLang="ko-KR" sz="2400" dirty="0"/>
              <a:t>60 screen redraws / second = 60 Hertz (Hz) (in US)</a:t>
            </a:r>
          </a:p>
          <a:p>
            <a:pPr lvl="1"/>
            <a:r>
              <a:rPr lang="en-US" altLang="ko-KR" sz="2400" dirty="0"/>
              <a:t>50Hz usually</a:t>
            </a:r>
            <a:r>
              <a:rPr lang="ko-KR" altLang="en-US" sz="2400" dirty="0"/>
              <a:t> </a:t>
            </a:r>
            <a:r>
              <a:rPr lang="en-US" altLang="ko-KR" sz="2400" dirty="0"/>
              <a:t>(in Europe)</a:t>
            </a:r>
          </a:p>
          <a:p>
            <a:r>
              <a:rPr lang="en-US" altLang="ko-KR" sz="2800" dirty="0" err="1"/>
              <a:t>Interacing</a:t>
            </a:r>
            <a:endParaRPr lang="en-US" altLang="ko-KR" sz="2800" dirty="0"/>
          </a:p>
          <a:p>
            <a:pPr lvl="1"/>
            <a:r>
              <a:rPr lang="en-US" altLang="ko-KR" sz="2400" dirty="0"/>
              <a:t>Odd rows and even rows are refreshed alternately</a:t>
            </a:r>
          </a:p>
          <a:p>
            <a:pPr lvl="1"/>
            <a:r>
              <a:rPr lang="en-US" altLang="ko-KR" sz="2400" dirty="0"/>
              <a:t>If refresh rate 60 Hz &amp; </a:t>
            </a:r>
            <a:r>
              <a:rPr lang="en-US" altLang="ko-KR" sz="2400" dirty="0" err="1"/>
              <a:t>interaced</a:t>
            </a:r>
            <a:r>
              <a:rPr lang="en-US" altLang="ko-KR" sz="2400" dirty="0"/>
              <a:t>, then actually 30Hz refresh </a:t>
            </a:r>
            <a:endParaRPr kumimoji="1" lang="ko-KR" altLang="en-US" sz="2400" dirty="0"/>
          </a:p>
        </p:txBody>
      </p:sp>
      <p:sp>
        <p:nvSpPr>
          <p:cNvPr id="6" name="슬라이드 번호 개체 틀 5">
            <a:extLst>
              <a:ext uri="{FF2B5EF4-FFF2-40B4-BE49-F238E27FC236}">
                <a16:creationId xmlns:a16="http://schemas.microsoft.com/office/drawing/2014/main" id="{947EE8B3-8999-1F82-0304-590B1D280722}"/>
              </a:ext>
            </a:extLst>
          </p:cNvPr>
          <p:cNvSpPr>
            <a:spLocks noGrp="1"/>
          </p:cNvSpPr>
          <p:nvPr>
            <p:ph type="sldNum" sz="quarter" idx="12"/>
          </p:nvPr>
        </p:nvSpPr>
        <p:spPr/>
        <p:txBody>
          <a:bodyPr/>
          <a:lstStyle/>
          <a:p>
            <a:fld id="{4BEDD84E-25D4-4983-8AA1-2863C96F08D9}" type="slidenum">
              <a:rPr lang="ko-KR" altLang="en-US" smtClean="0"/>
              <a:t>13</a:t>
            </a:fld>
            <a:endParaRPr lang="ko-KR" altLang="en-US"/>
          </a:p>
        </p:txBody>
      </p:sp>
      <p:sp>
        <p:nvSpPr>
          <p:cNvPr id="4" name="직사각형 3">
            <a:extLst>
              <a:ext uri="{FF2B5EF4-FFF2-40B4-BE49-F238E27FC236}">
                <a16:creationId xmlns:a16="http://schemas.microsoft.com/office/drawing/2014/main" id="{6DB4EF28-B9E3-F043-A943-7A1C4F575341}"/>
              </a:ext>
            </a:extLst>
          </p:cNvPr>
          <p:cNvSpPr/>
          <p:nvPr/>
        </p:nvSpPr>
        <p:spPr>
          <a:xfrm>
            <a:off x="6749507" y="5571050"/>
            <a:ext cx="3514552" cy="307777"/>
          </a:xfrm>
          <a:prstGeom prst="rect">
            <a:avLst/>
          </a:prstGeom>
        </p:spPr>
        <p:txBody>
          <a:bodyPr wrap="none">
            <a:spAutoFit/>
          </a:bodyPr>
          <a:lstStyle/>
          <a:p>
            <a:r>
              <a:rPr lang="en" altLang="ko-KR" sz="1400" dirty="0"/>
              <a:t>https://www.yourdictionary.com/interlace</a:t>
            </a:r>
            <a:endParaRPr lang="ko-KR" altLang="en-US" sz="1400" dirty="0"/>
          </a:p>
        </p:txBody>
      </p:sp>
      <p:pic>
        <p:nvPicPr>
          <p:cNvPr id="7" name="그림 6">
            <a:extLst>
              <a:ext uri="{FF2B5EF4-FFF2-40B4-BE49-F238E27FC236}">
                <a16:creationId xmlns:a16="http://schemas.microsoft.com/office/drawing/2014/main" id="{64CC8B81-9E9D-DC48-9019-2EB04093EF97}"/>
              </a:ext>
            </a:extLst>
          </p:cNvPr>
          <p:cNvPicPr>
            <a:picLocks noChangeAspect="1"/>
          </p:cNvPicPr>
          <p:nvPr/>
        </p:nvPicPr>
        <p:blipFill>
          <a:blip r:embed="rId3"/>
          <a:stretch>
            <a:fillRect/>
          </a:stretch>
        </p:blipFill>
        <p:spPr>
          <a:xfrm>
            <a:off x="1927941" y="4058382"/>
            <a:ext cx="4648200" cy="2209800"/>
          </a:xfrm>
          <a:prstGeom prst="rect">
            <a:avLst/>
          </a:prstGeom>
        </p:spPr>
      </p:pic>
    </p:spTree>
    <p:extLst>
      <p:ext uri="{BB962C8B-B14F-4D97-AF65-F5344CB8AC3E}">
        <p14:creationId xmlns:p14="http://schemas.microsoft.com/office/powerpoint/2010/main" val="71782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A5A5A5"/>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A5A5A5"/>
                                      </p:to>
                                    </p:animClr>
                                  </p:sub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A5A5A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Flat-Panel Display</a:t>
            </a:r>
            <a:endParaRPr kumimoji="1" lang="ko-KR" altLang="en-US" dirty="0"/>
          </a:p>
        </p:txBody>
      </p:sp>
      <p:sp>
        <p:nvSpPr>
          <p:cNvPr id="3" name="내용 개체 틀 2"/>
          <p:cNvSpPr>
            <a:spLocks noGrp="1"/>
          </p:cNvSpPr>
          <p:nvPr>
            <p:ph idx="1"/>
          </p:nvPr>
        </p:nvSpPr>
        <p:spPr>
          <a:xfrm>
            <a:off x="812800" y="5347820"/>
            <a:ext cx="10566400" cy="975159"/>
          </a:xfrm>
        </p:spPr>
        <p:txBody>
          <a:bodyPr/>
          <a:lstStyle/>
          <a:p>
            <a:r>
              <a:rPr lang="en-US" altLang="ko-KR" sz="2800" dirty="0"/>
              <a:t>Ex)</a:t>
            </a:r>
            <a:r>
              <a:rPr lang="ko-KR" altLang="en-US" sz="2800" dirty="0"/>
              <a:t> </a:t>
            </a:r>
            <a:r>
              <a:rPr lang="en-US" altLang="ko-KR" sz="2800" dirty="0"/>
              <a:t>LED (Light-Emitting Diodes),</a:t>
            </a:r>
            <a:r>
              <a:rPr lang="ko-KR" altLang="en-US" sz="2800" dirty="0"/>
              <a:t> </a:t>
            </a:r>
            <a:r>
              <a:rPr lang="en-US" altLang="ko-KR" sz="2800" dirty="0"/>
              <a:t>LCD (Liquid-Crystal Displays),</a:t>
            </a:r>
            <a:r>
              <a:rPr lang="ko-KR" altLang="en-US" sz="2800" dirty="0"/>
              <a:t> </a:t>
            </a:r>
            <a:r>
              <a:rPr lang="en-US" altLang="ko-KR" sz="2800" dirty="0"/>
              <a:t>OLED (Organic LED)</a:t>
            </a:r>
          </a:p>
        </p:txBody>
      </p:sp>
      <p:sp>
        <p:nvSpPr>
          <p:cNvPr id="8" name="슬라이드 번호 개체 틀 7">
            <a:extLst>
              <a:ext uri="{FF2B5EF4-FFF2-40B4-BE49-F238E27FC236}">
                <a16:creationId xmlns:a16="http://schemas.microsoft.com/office/drawing/2014/main" id="{5209496D-6C70-5BEC-AFC8-7952AE013AF6}"/>
              </a:ext>
            </a:extLst>
          </p:cNvPr>
          <p:cNvSpPr>
            <a:spLocks noGrp="1"/>
          </p:cNvSpPr>
          <p:nvPr>
            <p:ph type="sldNum" sz="quarter" idx="12"/>
          </p:nvPr>
        </p:nvSpPr>
        <p:spPr/>
        <p:txBody>
          <a:bodyPr/>
          <a:lstStyle/>
          <a:p>
            <a:fld id="{4BEDD84E-25D4-4983-8AA1-2863C96F08D9}" type="slidenum">
              <a:rPr lang="ko-KR" altLang="en-US" smtClean="0"/>
              <a:t>14</a:t>
            </a:fld>
            <a:endParaRPr lang="ko-KR" altLang="en-US"/>
          </a:p>
        </p:txBody>
      </p:sp>
      <p:pic>
        <p:nvPicPr>
          <p:cNvPr id="6" name="그림 5"/>
          <p:cNvPicPr>
            <a:picLocks noChangeAspect="1"/>
          </p:cNvPicPr>
          <p:nvPr/>
        </p:nvPicPr>
        <p:blipFill>
          <a:blip r:embed="rId3"/>
          <a:stretch>
            <a:fillRect/>
          </a:stretch>
        </p:blipFill>
        <p:spPr>
          <a:xfrm>
            <a:off x="1338094" y="1113717"/>
            <a:ext cx="8552202" cy="4080082"/>
          </a:xfrm>
          <a:prstGeom prst="rect">
            <a:avLst/>
          </a:prstGeom>
        </p:spPr>
      </p:pic>
      <p:sp>
        <p:nvSpPr>
          <p:cNvPr id="7" name="모서리가 둥근 직사각형 6">
            <a:extLst>
              <a:ext uri="{FF2B5EF4-FFF2-40B4-BE49-F238E27FC236}">
                <a16:creationId xmlns:a16="http://schemas.microsoft.com/office/drawing/2014/main" id="{958FC3E1-3FBE-5F44-929D-4086C5A4EA7D}"/>
              </a:ext>
            </a:extLst>
          </p:cNvPr>
          <p:cNvSpPr/>
          <p:nvPr/>
        </p:nvSpPr>
        <p:spPr bwMode="auto">
          <a:xfrm>
            <a:off x="1082517" y="2144421"/>
            <a:ext cx="5065364" cy="812788"/>
          </a:xfrm>
          <a:prstGeom prst="roundRect">
            <a:avLst/>
          </a:prstGeom>
          <a:noFill/>
          <a:ln w="635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rgbClr val="FF0000"/>
              </a:solidFill>
              <a:effectLst/>
              <a:latin typeface="굴림" charset="-127"/>
              <a:ea typeface="굴림" charset="-127"/>
            </a:endParaRPr>
          </a:p>
        </p:txBody>
      </p:sp>
      <p:sp>
        <p:nvSpPr>
          <p:cNvPr id="4" name="TextBox 3">
            <a:extLst>
              <a:ext uri="{FF2B5EF4-FFF2-40B4-BE49-F238E27FC236}">
                <a16:creationId xmlns:a16="http://schemas.microsoft.com/office/drawing/2014/main" id="{A433D27C-2BD5-7694-D9B0-4467768CE547}"/>
              </a:ext>
            </a:extLst>
          </p:cNvPr>
          <p:cNvSpPr txBox="1"/>
          <p:nvPr/>
        </p:nvSpPr>
        <p:spPr>
          <a:xfrm>
            <a:off x="8536629" y="4370802"/>
            <a:ext cx="2842571" cy="602214"/>
          </a:xfrm>
          <a:prstGeom prst="rect">
            <a:avLst/>
          </a:prstGeom>
          <a:noFill/>
        </p:spPr>
        <p:txBody>
          <a:bodyPr wrap="square" rtlCol="0">
            <a:noAutofit/>
          </a:bodyPr>
          <a:lstStyle/>
          <a:p>
            <a:r>
              <a:rPr kumimoji="1" lang="en-US" altLang="ko-KR" sz="1100" dirty="0">
                <a:solidFill>
                  <a:schemeClr val="bg1">
                    <a:lumMod val="50000"/>
                  </a:schemeClr>
                </a:solidFill>
              </a:rPr>
              <a:t>Figure from: Edward Angel, Interactive Computer Graphics: A Top-down Approach with WebGL,</a:t>
            </a:r>
            <a:r>
              <a:rPr kumimoji="1" lang="ko-KR" altLang="en-US" sz="1100" dirty="0">
                <a:solidFill>
                  <a:schemeClr val="bg1">
                    <a:lumMod val="50000"/>
                  </a:schemeClr>
                </a:solidFill>
              </a:rPr>
              <a:t> </a:t>
            </a:r>
            <a:r>
              <a:rPr kumimoji="1" lang="en-US" altLang="ko-KR" sz="1100" dirty="0">
                <a:solidFill>
                  <a:schemeClr val="bg1">
                    <a:lumMod val="50000"/>
                  </a:schemeClr>
                </a:solidFill>
              </a:rPr>
              <a:t>2014</a:t>
            </a:r>
          </a:p>
        </p:txBody>
      </p:sp>
    </p:spTree>
    <p:extLst>
      <p:ext uri="{BB962C8B-B14F-4D97-AF65-F5344CB8AC3E}">
        <p14:creationId xmlns:p14="http://schemas.microsoft.com/office/powerpoint/2010/main" val="171229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Input Devices</a:t>
            </a:r>
            <a:endParaRPr kumimoji="1" lang="ko-KR" altLang="en-US" dirty="0"/>
          </a:p>
        </p:txBody>
      </p:sp>
      <p:sp>
        <p:nvSpPr>
          <p:cNvPr id="3" name="내용 개체 틀 2"/>
          <p:cNvSpPr>
            <a:spLocks noGrp="1"/>
          </p:cNvSpPr>
          <p:nvPr>
            <p:ph idx="1"/>
          </p:nvPr>
        </p:nvSpPr>
        <p:spPr>
          <a:xfrm>
            <a:off x="797329" y="2791220"/>
            <a:ext cx="1466775" cy="556959"/>
          </a:xfrm>
        </p:spPr>
        <p:txBody>
          <a:bodyPr/>
          <a:lstStyle/>
          <a:p>
            <a:pPr marL="0" indent="0" algn="ctr">
              <a:buNone/>
            </a:pPr>
            <a:r>
              <a:rPr kumimoji="1" lang="en-US" altLang="ko-KR" sz="2800" dirty="0"/>
              <a:t>Mouse</a:t>
            </a:r>
          </a:p>
        </p:txBody>
      </p:sp>
      <p:sp>
        <p:nvSpPr>
          <p:cNvPr id="11" name="슬라이드 번호 개체 틀 10">
            <a:extLst>
              <a:ext uri="{FF2B5EF4-FFF2-40B4-BE49-F238E27FC236}">
                <a16:creationId xmlns:a16="http://schemas.microsoft.com/office/drawing/2014/main" id="{0312C74F-0B65-2F9A-9BC0-C962F815F883}"/>
              </a:ext>
            </a:extLst>
          </p:cNvPr>
          <p:cNvSpPr>
            <a:spLocks noGrp="1"/>
          </p:cNvSpPr>
          <p:nvPr>
            <p:ph type="sldNum" sz="quarter" idx="12"/>
          </p:nvPr>
        </p:nvSpPr>
        <p:spPr/>
        <p:txBody>
          <a:bodyPr/>
          <a:lstStyle/>
          <a:p>
            <a:fld id="{4BEDD84E-25D4-4983-8AA1-2863C96F08D9}" type="slidenum">
              <a:rPr lang="ko-KR" altLang="en-US" smtClean="0"/>
              <a:t>15</a:t>
            </a:fld>
            <a:endParaRPr lang="ko-KR" altLang="en-US"/>
          </a:p>
        </p:txBody>
      </p:sp>
      <p:pic>
        <p:nvPicPr>
          <p:cNvPr id="6" name="그림 5"/>
          <p:cNvPicPr>
            <a:picLocks noChangeAspect="1"/>
          </p:cNvPicPr>
          <p:nvPr/>
        </p:nvPicPr>
        <p:blipFill>
          <a:blip r:embed="rId3"/>
          <a:stretch>
            <a:fillRect/>
          </a:stretch>
        </p:blipFill>
        <p:spPr>
          <a:xfrm>
            <a:off x="905448" y="1493337"/>
            <a:ext cx="1250536" cy="1230420"/>
          </a:xfrm>
          <a:prstGeom prst="rect">
            <a:avLst/>
          </a:prstGeom>
        </p:spPr>
      </p:pic>
      <p:pic>
        <p:nvPicPr>
          <p:cNvPr id="7" name="그림 6"/>
          <p:cNvPicPr>
            <a:picLocks noChangeAspect="1"/>
          </p:cNvPicPr>
          <p:nvPr/>
        </p:nvPicPr>
        <p:blipFill>
          <a:blip r:embed="rId4"/>
          <a:stretch>
            <a:fillRect/>
          </a:stretch>
        </p:blipFill>
        <p:spPr>
          <a:xfrm>
            <a:off x="2625691" y="1379350"/>
            <a:ext cx="1914527" cy="1318128"/>
          </a:xfrm>
          <a:prstGeom prst="rect">
            <a:avLst/>
          </a:prstGeom>
        </p:spPr>
      </p:pic>
      <p:pic>
        <p:nvPicPr>
          <p:cNvPr id="8" name="그림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2967" y="1493337"/>
            <a:ext cx="1882269" cy="987454"/>
          </a:xfrm>
          <a:prstGeom prst="rect">
            <a:avLst/>
          </a:prstGeom>
        </p:spPr>
      </p:pic>
      <p:pic>
        <p:nvPicPr>
          <p:cNvPr id="9" name="그림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8128" y="1384642"/>
            <a:ext cx="1704901" cy="1182205"/>
          </a:xfrm>
          <a:prstGeom prst="rect">
            <a:avLst/>
          </a:prstGeom>
        </p:spPr>
      </p:pic>
      <p:pic>
        <p:nvPicPr>
          <p:cNvPr id="10" name="그림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1575" y="1641512"/>
            <a:ext cx="1527048" cy="917448"/>
          </a:xfrm>
          <a:prstGeom prst="rect">
            <a:avLst/>
          </a:prstGeom>
        </p:spPr>
      </p:pic>
      <p:sp>
        <p:nvSpPr>
          <p:cNvPr id="4" name="TextBox 3">
            <a:extLst>
              <a:ext uri="{FF2B5EF4-FFF2-40B4-BE49-F238E27FC236}">
                <a16:creationId xmlns:a16="http://schemas.microsoft.com/office/drawing/2014/main" id="{E43450A1-A914-2CD8-E5D3-5F0E9F4A07A4}"/>
              </a:ext>
            </a:extLst>
          </p:cNvPr>
          <p:cNvSpPr txBox="1"/>
          <p:nvPr/>
        </p:nvSpPr>
        <p:spPr>
          <a:xfrm>
            <a:off x="2662075" y="3657233"/>
            <a:ext cx="6939500" cy="276527"/>
          </a:xfrm>
          <a:prstGeom prst="rect">
            <a:avLst/>
          </a:prstGeom>
          <a:noFill/>
        </p:spPr>
        <p:txBody>
          <a:bodyPr wrap="square" rtlCol="0">
            <a:noAutofit/>
          </a:bodyPr>
          <a:lstStyle/>
          <a:p>
            <a:pPr algn="ctr"/>
            <a:r>
              <a:rPr kumimoji="1" lang="en-US" altLang="ko-KR" sz="1100" dirty="0">
                <a:solidFill>
                  <a:schemeClr val="bg1">
                    <a:lumMod val="50000"/>
                  </a:schemeClr>
                </a:solidFill>
              </a:rPr>
              <a:t>Figure from: Edward Angel, Interactive Computer Graphics: A Top-down Approach with WebGL,</a:t>
            </a:r>
            <a:r>
              <a:rPr kumimoji="1" lang="ko-KR" altLang="en-US" sz="1100" dirty="0">
                <a:solidFill>
                  <a:schemeClr val="bg1">
                    <a:lumMod val="50000"/>
                  </a:schemeClr>
                </a:solidFill>
              </a:rPr>
              <a:t> </a:t>
            </a:r>
            <a:r>
              <a:rPr kumimoji="1" lang="en-US" altLang="ko-KR" sz="1100" dirty="0">
                <a:solidFill>
                  <a:schemeClr val="bg1">
                    <a:lumMod val="50000"/>
                  </a:schemeClr>
                </a:solidFill>
              </a:rPr>
              <a:t>2014</a:t>
            </a:r>
          </a:p>
        </p:txBody>
      </p:sp>
      <p:sp>
        <p:nvSpPr>
          <p:cNvPr id="16" name="내용 개체 틀 2">
            <a:extLst>
              <a:ext uri="{FF2B5EF4-FFF2-40B4-BE49-F238E27FC236}">
                <a16:creationId xmlns:a16="http://schemas.microsoft.com/office/drawing/2014/main" id="{889136EE-FB2C-50F1-0515-FFEA92A74CBC}"/>
              </a:ext>
            </a:extLst>
          </p:cNvPr>
          <p:cNvSpPr txBox="1">
            <a:spLocks/>
          </p:cNvSpPr>
          <p:nvPr/>
        </p:nvSpPr>
        <p:spPr>
          <a:xfrm>
            <a:off x="2765741" y="2772184"/>
            <a:ext cx="1634426" cy="621432"/>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2800" dirty="0"/>
              <a:t>Trackball</a:t>
            </a:r>
          </a:p>
        </p:txBody>
      </p:sp>
      <p:sp>
        <p:nvSpPr>
          <p:cNvPr id="18" name="내용 개체 틀 2">
            <a:extLst>
              <a:ext uri="{FF2B5EF4-FFF2-40B4-BE49-F238E27FC236}">
                <a16:creationId xmlns:a16="http://schemas.microsoft.com/office/drawing/2014/main" id="{D42C7D82-03C5-42AF-1F4F-D8D704B4780F}"/>
              </a:ext>
            </a:extLst>
          </p:cNvPr>
          <p:cNvSpPr txBox="1">
            <a:spLocks/>
          </p:cNvSpPr>
          <p:nvPr/>
        </p:nvSpPr>
        <p:spPr>
          <a:xfrm>
            <a:off x="5078850" y="2760326"/>
            <a:ext cx="1626386" cy="6173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ko-KR" sz="2800" dirty="0"/>
              <a:t>Tablet</a:t>
            </a:r>
          </a:p>
        </p:txBody>
      </p:sp>
      <p:sp>
        <p:nvSpPr>
          <p:cNvPr id="19" name="내용 개체 틀 2">
            <a:extLst>
              <a:ext uri="{FF2B5EF4-FFF2-40B4-BE49-F238E27FC236}">
                <a16:creationId xmlns:a16="http://schemas.microsoft.com/office/drawing/2014/main" id="{81CCEE57-A4B0-B68E-740A-D5B1FD3E738D}"/>
              </a:ext>
            </a:extLst>
          </p:cNvPr>
          <p:cNvSpPr txBox="1">
            <a:spLocks/>
          </p:cNvSpPr>
          <p:nvPr/>
        </p:nvSpPr>
        <p:spPr>
          <a:xfrm>
            <a:off x="7291561" y="2772048"/>
            <a:ext cx="1618034" cy="5609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2800" dirty="0"/>
              <a:t>Joystick</a:t>
            </a:r>
          </a:p>
        </p:txBody>
      </p:sp>
      <p:sp>
        <p:nvSpPr>
          <p:cNvPr id="20" name="내용 개체 틀 2">
            <a:extLst>
              <a:ext uri="{FF2B5EF4-FFF2-40B4-BE49-F238E27FC236}">
                <a16:creationId xmlns:a16="http://schemas.microsoft.com/office/drawing/2014/main" id="{57BDE9C8-517D-076A-BD12-AC22460A17B6}"/>
              </a:ext>
            </a:extLst>
          </p:cNvPr>
          <p:cNvSpPr txBox="1">
            <a:spLocks/>
          </p:cNvSpPr>
          <p:nvPr/>
        </p:nvSpPr>
        <p:spPr>
          <a:xfrm>
            <a:off x="9407835" y="2764161"/>
            <a:ext cx="1914527" cy="57879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kumimoji="1" lang="en-US" altLang="ko-KR" sz="2800" dirty="0"/>
              <a:t>Space-ball</a:t>
            </a:r>
          </a:p>
          <a:p>
            <a:pPr marL="0" indent="0" algn="ctr">
              <a:buFont typeface="Arial" pitchFamily="34" charset="0"/>
              <a:buNone/>
            </a:pPr>
            <a:endParaRPr kumimoji="1" lang="ko-KR" altLang="en-US" sz="2800" dirty="0"/>
          </a:p>
        </p:txBody>
      </p:sp>
    </p:spTree>
    <p:extLst>
      <p:ext uri="{BB962C8B-B14F-4D97-AF65-F5344CB8AC3E}">
        <p14:creationId xmlns:p14="http://schemas.microsoft.com/office/powerpoint/2010/main" val="88758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6" grpId="0"/>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73206F-E234-8640-9760-3CC28CF7FC02}"/>
              </a:ext>
            </a:extLst>
          </p:cNvPr>
          <p:cNvSpPr>
            <a:spLocks noGrp="1"/>
          </p:cNvSpPr>
          <p:nvPr>
            <p:ph type="title"/>
          </p:nvPr>
        </p:nvSpPr>
        <p:spPr/>
        <p:txBody>
          <a:bodyPr/>
          <a:lstStyle/>
          <a:p>
            <a:r>
              <a:rPr kumimoji="1" lang="en-US" altLang="ko-KR" dirty="0"/>
              <a:t>OpenGL</a:t>
            </a:r>
            <a:endParaRPr kumimoji="1" lang="ko-KR" altLang="en-US" dirty="0"/>
          </a:p>
        </p:txBody>
      </p:sp>
      <p:sp>
        <p:nvSpPr>
          <p:cNvPr id="3" name="내용 개체 틀 2">
            <a:extLst>
              <a:ext uri="{FF2B5EF4-FFF2-40B4-BE49-F238E27FC236}">
                <a16:creationId xmlns:a16="http://schemas.microsoft.com/office/drawing/2014/main" id="{E96721E5-2EC6-374E-B0C3-437C8781960E}"/>
              </a:ext>
            </a:extLst>
          </p:cNvPr>
          <p:cNvSpPr>
            <a:spLocks noGrp="1"/>
          </p:cNvSpPr>
          <p:nvPr>
            <p:ph idx="1"/>
          </p:nvPr>
        </p:nvSpPr>
        <p:spPr>
          <a:xfrm>
            <a:off x="250370" y="1262086"/>
            <a:ext cx="11442866" cy="5367314"/>
          </a:xfrm>
        </p:spPr>
        <p:txBody>
          <a:bodyPr/>
          <a:lstStyle/>
          <a:p>
            <a:r>
              <a:rPr lang="en" altLang="ko-KR" sz="2400" dirty="0">
                <a:hlinkClick r:id="rId3"/>
              </a:rPr>
              <a:t>https://www.opengl.org/</a:t>
            </a:r>
            <a:endParaRPr lang="en" altLang="ko-KR" sz="2400" dirty="0"/>
          </a:p>
          <a:p>
            <a:r>
              <a:rPr lang="en-US" altLang="ko-KR" sz="2400" dirty="0"/>
              <a:t>S</a:t>
            </a:r>
            <a:r>
              <a:rPr lang="en" altLang="ko-KR" sz="2400" dirty="0"/>
              <a:t>et of functions for graphics and images</a:t>
            </a:r>
          </a:p>
          <a:p>
            <a:r>
              <a:rPr lang="en-US" altLang="ko-KR" sz="2400" dirty="0"/>
              <a:t>Not </a:t>
            </a:r>
            <a:r>
              <a:rPr lang="en" altLang="ko-KR" sz="2400" dirty="0"/>
              <a:t>API (an Application Programming Interface), But </a:t>
            </a:r>
            <a:r>
              <a:rPr lang="en" altLang="ko-KR" sz="2400" b="1" dirty="0"/>
              <a:t>API Specification</a:t>
            </a:r>
          </a:p>
          <a:p>
            <a:r>
              <a:rPr lang="en" altLang="ko-KR" sz="2400" dirty="0"/>
              <a:t>Can be implemented with C++, Java, Python, JavaScript, ...</a:t>
            </a:r>
          </a:p>
        </p:txBody>
      </p:sp>
      <p:sp>
        <p:nvSpPr>
          <p:cNvPr id="5" name="슬라이드 번호 개체 틀 4">
            <a:extLst>
              <a:ext uri="{FF2B5EF4-FFF2-40B4-BE49-F238E27FC236}">
                <a16:creationId xmlns:a16="http://schemas.microsoft.com/office/drawing/2014/main" id="{9E2AD681-85A7-FDE1-1ABD-DACC623CAAA6}"/>
              </a:ext>
            </a:extLst>
          </p:cNvPr>
          <p:cNvSpPr>
            <a:spLocks noGrp="1"/>
          </p:cNvSpPr>
          <p:nvPr>
            <p:ph type="sldNum" sz="quarter" idx="12"/>
          </p:nvPr>
        </p:nvSpPr>
        <p:spPr/>
        <p:txBody>
          <a:bodyPr/>
          <a:lstStyle/>
          <a:p>
            <a:fld id="{4BEDD84E-25D4-4983-8AA1-2863C96F08D9}" type="slidenum">
              <a:rPr lang="ko-KR" altLang="en-US" smtClean="0"/>
              <a:t>16</a:t>
            </a:fld>
            <a:endParaRPr lang="ko-KR" altLang="en-US"/>
          </a:p>
        </p:txBody>
      </p:sp>
      <p:pic>
        <p:nvPicPr>
          <p:cNvPr id="6" name="그림 5">
            <a:extLst>
              <a:ext uri="{FF2B5EF4-FFF2-40B4-BE49-F238E27FC236}">
                <a16:creationId xmlns:a16="http://schemas.microsoft.com/office/drawing/2014/main" id="{5BC883F4-AA8B-B24C-856E-EAD1CD939FBB}"/>
              </a:ext>
            </a:extLst>
          </p:cNvPr>
          <p:cNvPicPr>
            <a:picLocks noChangeAspect="1"/>
          </p:cNvPicPr>
          <p:nvPr/>
        </p:nvPicPr>
        <p:blipFill>
          <a:blip r:embed="rId4"/>
          <a:stretch>
            <a:fillRect/>
          </a:stretch>
        </p:blipFill>
        <p:spPr>
          <a:xfrm>
            <a:off x="3719736" y="3429000"/>
            <a:ext cx="3318208" cy="1440160"/>
          </a:xfrm>
          <a:prstGeom prst="rect">
            <a:avLst/>
          </a:prstGeom>
        </p:spPr>
      </p:pic>
    </p:spTree>
    <p:extLst>
      <p:ext uri="{BB962C8B-B14F-4D97-AF65-F5344CB8AC3E}">
        <p14:creationId xmlns:p14="http://schemas.microsoft.com/office/powerpoint/2010/main" val="92084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A5A5A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A5A5A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A5A5A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defRPr/>
            </a:pPr>
            <a:r>
              <a:rPr lang="en-US" altLang="ko-KR" dirty="0"/>
              <a:t>Double Buffering</a:t>
            </a:r>
            <a:endParaRPr lang="ko-KR" altLang="en-US" dirty="0"/>
          </a:p>
        </p:txBody>
      </p:sp>
      <p:sp>
        <p:nvSpPr>
          <p:cNvPr id="11267" name="내용 개체 틀 2"/>
          <p:cNvSpPr>
            <a:spLocks noGrp="1"/>
          </p:cNvSpPr>
          <p:nvPr>
            <p:ph idx="1"/>
          </p:nvPr>
        </p:nvSpPr>
        <p:spPr/>
        <p:txBody>
          <a:bodyPr/>
          <a:lstStyle/>
          <a:p>
            <a:r>
              <a:rPr lang="en-US" altLang="ko-KR" sz="2000" dirty="0"/>
              <a:t>Two buffers (front &amp; back) for display.</a:t>
            </a:r>
          </a:p>
          <a:p>
            <a:r>
              <a:rPr lang="en-US" altLang="ko-KR" sz="2000" dirty="0"/>
              <a:t>Display always draws front buffer’s contents</a:t>
            </a:r>
          </a:p>
          <a:p>
            <a:r>
              <a:rPr lang="en-US" altLang="ko-KR" sz="2000" dirty="0"/>
              <a:t>Program always draws something on the back buffer</a:t>
            </a:r>
          </a:p>
          <a:p>
            <a:r>
              <a:rPr lang="en-US" altLang="ko-KR" sz="2000" dirty="0"/>
              <a:t>And then, Swap front and back buffers</a:t>
            </a:r>
            <a:r>
              <a:rPr lang="ko-KR" altLang="en-US" sz="2000" dirty="0"/>
              <a:t> </a:t>
            </a:r>
            <a:r>
              <a:rPr lang="en-US" altLang="ko-KR" sz="2000" dirty="0"/>
              <a:t>to prevent flickering</a:t>
            </a:r>
          </a:p>
          <a:p>
            <a:r>
              <a:rPr lang="en-US" altLang="ko-KR" sz="2000" dirty="0"/>
              <a:t>Single buffer flickering example:</a:t>
            </a:r>
          </a:p>
          <a:p>
            <a:pPr marL="742950" lvl="2" indent="-342900"/>
            <a:r>
              <a:rPr lang="en-US" altLang="ko-KR" sz="2000" dirty="0">
                <a:hlinkClick r:id="rId3"/>
              </a:rPr>
              <a:t>http://www.youtube.com/watch?v=_-r0oE86Dsw</a:t>
            </a:r>
            <a:endParaRPr lang="ko-KR" altLang="en-US" sz="2000" dirty="0"/>
          </a:p>
          <a:p>
            <a:endParaRPr lang="ko-KR" altLang="en-US" sz="2000" dirty="0"/>
          </a:p>
        </p:txBody>
      </p:sp>
      <p:sp>
        <p:nvSpPr>
          <p:cNvPr id="4" name="슬라이드 번호 개체 틀 3">
            <a:extLst>
              <a:ext uri="{FF2B5EF4-FFF2-40B4-BE49-F238E27FC236}">
                <a16:creationId xmlns:a16="http://schemas.microsoft.com/office/drawing/2014/main" id="{37473A6F-3FC7-CE06-EEB1-6B953D2153FB}"/>
              </a:ext>
            </a:extLst>
          </p:cNvPr>
          <p:cNvSpPr>
            <a:spLocks noGrp="1"/>
          </p:cNvSpPr>
          <p:nvPr>
            <p:ph type="sldNum" sz="quarter" idx="12"/>
          </p:nvPr>
        </p:nvSpPr>
        <p:spPr/>
        <p:txBody>
          <a:bodyPr/>
          <a:lstStyle/>
          <a:p>
            <a:fld id="{4BEDD84E-25D4-4983-8AA1-2863C96F08D9}" type="slidenum">
              <a:rPr lang="ko-KR" altLang="en-US" smtClean="0"/>
              <a:t>17</a:t>
            </a:fld>
            <a:endParaRPr lang="ko-KR" altLang="en-US"/>
          </a:p>
        </p:txBody>
      </p:sp>
      <p:pic>
        <p:nvPicPr>
          <p:cNvPr id="9" name="그림 8">
            <a:extLst>
              <a:ext uri="{FF2B5EF4-FFF2-40B4-BE49-F238E27FC236}">
                <a16:creationId xmlns:a16="http://schemas.microsoft.com/office/drawing/2014/main" id="{95D8920F-F09E-114A-920F-07FC66E01AC2}"/>
              </a:ext>
            </a:extLst>
          </p:cNvPr>
          <p:cNvPicPr>
            <a:picLocks noChangeAspect="1"/>
          </p:cNvPicPr>
          <p:nvPr/>
        </p:nvPicPr>
        <p:blipFill>
          <a:blip r:embed="rId4"/>
          <a:stretch>
            <a:fillRect/>
          </a:stretch>
        </p:blipFill>
        <p:spPr>
          <a:xfrm>
            <a:off x="7828230" y="1221472"/>
            <a:ext cx="4113400" cy="4720864"/>
          </a:xfrm>
          <a:prstGeom prst="rect">
            <a:avLst/>
          </a:prstGeom>
        </p:spPr>
      </p:pic>
      <p:sp>
        <p:nvSpPr>
          <p:cNvPr id="11" name="직사각형 10">
            <a:extLst>
              <a:ext uri="{FF2B5EF4-FFF2-40B4-BE49-F238E27FC236}">
                <a16:creationId xmlns:a16="http://schemas.microsoft.com/office/drawing/2014/main" id="{2F24B71B-195D-5040-B6AF-A22636DD462A}"/>
              </a:ext>
            </a:extLst>
          </p:cNvPr>
          <p:cNvSpPr/>
          <p:nvPr/>
        </p:nvSpPr>
        <p:spPr>
          <a:xfrm>
            <a:off x="6040892" y="5973642"/>
            <a:ext cx="5900738" cy="307777"/>
          </a:xfrm>
          <a:prstGeom prst="rect">
            <a:avLst/>
          </a:prstGeom>
        </p:spPr>
        <p:txBody>
          <a:bodyPr wrap="square">
            <a:spAutoFit/>
          </a:bodyPr>
          <a:lstStyle/>
          <a:p>
            <a:r>
              <a:rPr lang="en" altLang="ko-KR" sz="1400" dirty="0"/>
              <a:t>https://docs.oracle.com/javase/tutorial/extra/fullscreen/doublebuf.html</a:t>
            </a:r>
            <a:endParaRPr lang="ko-KR" altLang="en-US" sz="1400" dirty="0"/>
          </a:p>
        </p:txBody>
      </p:sp>
    </p:spTree>
    <p:extLst>
      <p:ext uri="{BB962C8B-B14F-4D97-AF65-F5344CB8AC3E}">
        <p14:creationId xmlns:p14="http://schemas.microsoft.com/office/powerpoint/2010/main" val="333008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0" end="0"/>
                                            </p:txEl>
                                          </p:spTgt>
                                        </p:tgtEl>
                                        <p:attrNameLst>
                                          <p:attrName>ppt_c</p:attrName>
                                        </p:attrNameLst>
                                      </p:cBhvr>
                                      <p:to>
                                        <a:srgbClr val="A5A5A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1" end="1"/>
                                            </p:txEl>
                                          </p:spTgt>
                                        </p:tgtEl>
                                        <p:attrNameLst>
                                          <p:attrName>ppt_c</p:attrName>
                                        </p:attrNameLst>
                                      </p:cBhvr>
                                      <p:to>
                                        <a:srgbClr val="A5A5A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2" end="2"/>
                                            </p:txEl>
                                          </p:spTgt>
                                        </p:tgtEl>
                                        <p:attrNameLst>
                                          <p:attrName>ppt_c</p:attrName>
                                        </p:attrNameLst>
                                      </p:cBhvr>
                                      <p:to>
                                        <a:srgbClr val="A5A5A5"/>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1267">
                                            <p:txEl>
                                              <p:pRg st="3" end="3"/>
                                            </p:txEl>
                                          </p:spTgt>
                                        </p:tgtEl>
                                        <p:attrNameLst>
                                          <p:attrName>ppt_c</p:attrName>
                                        </p:attrNameLst>
                                      </p:cBhvr>
                                      <p:to>
                                        <a:srgbClr val="A5A5A5"/>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Computer Graphics</a:t>
            </a:r>
            <a:endParaRPr lang="ko-KR" altLang="en-US" dirty="0"/>
          </a:p>
        </p:txBody>
      </p:sp>
      <p:sp>
        <p:nvSpPr>
          <p:cNvPr id="3" name="내용 개체 틀 2"/>
          <p:cNvSpPr>
            <a:spLocks noGrp="1"/>
          </p:cNvSpPr>
          <p:nvPr>
            <p:ph idx="1"/>
          </p:nvPr>
        </p:nvSpPr>
        <p:spPr>
          <a:xfrm>
            <a:off x="812800" y="1142999"/>
            <a:ext cx="10566400" cy="3981092"/>
          </a:xfrm>
        </p:spPr>
        <p:txBody>
          <a:bodyPr/>
          <a:lstStyle/>
          <a:p>
            <a:r>
              <a:rPr lang="en-US" altLang="ko-KR" sz="2400" dirty="0"/>
              <a:t>The study of creating, manipulating, and using visual objects in the computer.</a:t>
            </a:r>
          </a:p>
          <a:p>
            <a:r>
              <a:rPr lang="en-US" altLang="ko-KR" sz="2400" dirty="0"/>
              <a:t>Drawing picture using dedicated software (Blender, 3D Max, ..., Photoshop) ??</a:t>
            </a:r>
          </a:p>
          <a:p>
            <a:r>
              <a:rPr lang="en-US" altLang="ko-KR" sz="2400" b="1" dirty="0"/>
              <a:t>In Computer Science: </a:t>
            </a:r>
          </a:p>
          <a:p>
            <a:pPr lvl="1"/>
            <a:r>
              <a:rPr lang="en-US" altLang="ko-KR" sz="2400" b="1" dirty="0"/>
              <a:t>Technique for developing the software to produce the graphical objects.</a:t>
            </a:r>
            <a:endParaRPr lang="ko-KR" altLang="en-US" sz="2400" b="1" dirty="0"/>
          </a:p>
        </p:txBody>
      </p:sp>
      <p:sp>
        <p:nvSpPr>
          <p:cNvPr id="4" name="슬라이드 번호 개체 틀 3">
            <a:extLst>
              <a:ext uri="{FF2B5EF4-FFF2-40B4-BE49-F238E27FC236}">
                <a16:creationId xmlns:a16="http://schemas.microsoft.com/office/drawing/2014/main" id="{7B1738A0-2CE7-2A2F-38C6-6396E93918A4}"/>
              </a:ext>
            </a:extLst>
          </p:cNvPr>
          <p:cNvSpPr>
            <a:spLocks noGrp="1"/>
          </p:cNvSpPr>
          <p:nvPr>
            <p:ph type="sldNum" sz="quarter" idx="12"/>
          </p:nvPr>
        </p:nvSpPr>
        <p:spPr/>
        <p:txBody>
          <a:bodyPr/>
          <a:lstStyle/>
          <a:p>
            <a:fld id="{4BEDD84E-25D4-4983-8AA1-2863C96F08D9}" type="slidenum">
              <a:rPr lang="ko-KR" altLang="en-US" smtClean="0"/>
              <a:t>2</a:t>
            </a:fld>
            <a:endParaRPr lang="ko-KR" altLang="en-US"/>
          </a:p>
        </p:txBody>
      </p:sp>
    </p:spTree>
    <p:extLst>
      <p:ext uri="{BB962C8B-B14F-4D97-AF65-F5344CB8AC3E}">
        <p14:creationId xmlns:p14="http://schemas.microsoft.com/office/powerpoint/2010/main" val="15144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A5A5A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A5A5A5"/>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Three Major Areas in Computer Graphics</a:t>
            </a:r>
            <a:endParaRPr lang="ko-KR" altLang="en-US" dirty="0"/>
          </a:p>
        </p:txBody>
      </p:sp>
      <p:sp>
        <p:nvSpPr>
          <p:cNvPr id="3" name="슬라이드 번호 개체 틀 2">
            <a:extLst>
              <a:ext uri="{FF2B5EF4-FFF2-40B4-BE49-F238E27FC236}">
                <a16:creationId xmlns:a16="http://schemas.microsoft.com/office/drawing/2014/main" id="{8CB57E1B-BCFC-2A56-F59E-4B7CC9E36918}"/>
              </a:ext>
            </a:extLst>
          </p:cNvPr>
          <p:cNvSpPr>
            <a:spLocks noGrp="1"/>
          </p:cNvSpPr>
          <p:nvPr>
            <p:ph type="sldNum" sz="quarter" idx="12"/>
          </p:nvPr>
        </p:nvSpPr>
        <p:spPr/>
        <p:txBody>
          <a:bodyPr/>
          <a:lstStyle/>
          <a:p>
            <a:fld id="{4BEDD84E-25D4-4983-8AA1-2863C96F08D9}" type="slidenum">
              <a:rPr lang="ko-KR" altLang="en-US" smtClean="0"/>
              <a:t>3</a:t>
            </a:fld>
            <a:endParaRPr lang="ko-KR" altLang="en-US"/>
          </a:p>
        </p:txBody>
      </p:sp>
      <p:sp>
        <p:nvSpPr>
          <p:cNvPr id="4" name="내용 개체 틀 2">
            <a:extLst>
              <a:ext uri="{FF2B5EF4-FFF2-40B4-BE49-F238E27FC236}">
                <a16:creationId xmlns:a16="http://schemas.microsoft.com/office/drawing/2014/main" id="{779360D0-889E-1836-3A7F-3FAC0F82ACDD}"/>
              </a:ext>
            </a:extLst>
          </p:cNvPr>
          <p:cNvSpPr txBox="1">
            <a:spLocks/>
          </p:cNvSpPr>
          <p:nvPr/>
        </p:nvSpPr>
        <p:spPr>
          <a:xfrm>
            <a:off x="4357117" y="1144016"/>
            <a:ext cx="3582076" cy="5400601"/>
          </a:xfrm>
          <a:prstGeom prst="rect">
            <a:avLst/>
          </a:prstGeom>
          <a:ln w="12700">
            <a:solidFill>
              <a:schemeClr val="bg1">
                <a:lumMod val="75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2800" b="1" dirty="0"/>
              <a:t>Rendering</a:t>
            </a:r>
          </a:p>
        </p:txBody>
      </p:sp>
      <p:sp>
        <p:nvSpPr>
          <p:cNvPr id="6" name="내용 개체 틀 2">
            <a:extLst>
              <a:ext uri="{FF2B5EF4-FFF2-40B4-BE49-F238E27FC236}">
                <a16:creationId xmlns:a16="http://schemas.microsoft.com/office/drawing/2014/main" id="{7EE21A46-206A-BF72-ED60-2F71D8772876}"/>
              </a:ext>
            </a:extLst>
          </p:cNvPr>
          <p:cNvSpPr txBox="1">
            <a:spLocks/>
          </p:cNvSpPr>
          <p:nvPr/>
        </p:nvSpPr>
        <p:spPr>
          <a:xfrm>
            <a:off x="8162849" y="1144016"/>
            <a:ext cx="3582076" cy="5400601"/>
          </a:xfrm>
          <a:prstGeom prst="rect">
            <a:avLst/>
          </a:prstGeom>
          <a:ln w="12700">
            <a:solidFill>
              <a:schemeClr val="bg1">
                <a:lumMod val="75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2800" b="1" dirty="0"/>
              <a:t>Animation</a:t>
            </a:r>
          </a:p>
        </p:txBody>
      </p:sp>
      <p:pic>
        <p:nvPicPr>
          <p:cNvPr id="7" name="그림 6">
            <a:extLst>
              <a:ext uri="{FF2B5EF4-FFF2-40B4-BE49-F238E27FC236}">
                <a16:creationId xmlns:a16="http://schemas.microsoft.com/office/drawing/2014/main" id="{3CB1A88E-D68C-2F8B-214E-105B5E4EA850}"/>
              </a:ext>
            </a:extLst>
          </p:cNvPr>
          <p:cNvPicPr>
            <a:picLocks noChangeAspect="1"/>
          </p:cNvPicPr>
          <p:nvPr/>
        </p:nvPicPr>
        <p:blipFill>
          <a:blip r:embed="rId3"/>
          <a:stretch>
            <a:fillRect/>
          </a:stretch>
        </p:blipFill>
        <p:spPr>
          <a:xfrm>
            <a:off x="1703513" y="1916832"/>
            <a:ext cx="1440160" cy="2306696"/>
          </a:xfrm>
          <a:prstGeom prst="rect">
            <a:avLst/>
          </a:prstGeom>
        </p:spPr>
      </p:pic>
      <p:pic>
        <p:nvPicPr>
          <p:cNvPr id="8" name="그림 7">
            <a:extLst>
              <a:ext uri="{FF2B5EF4-FFF2-40B4-BE49-F238E27FC236}">
                <a16:creationId xmlns:a16="http://schemas.microsoft.com/office/drawing/2014/main" id="{65300DF9-9D80-939B-DAE4-DEDFE61E54BE}"/>
              </a:ext>
            </a:extLst>
          </p:cNvPr>
          <p:cNvPicPr>
            <a:picLocks noChangeAspect="1"/>
          </p:cNvPicPr>
          <p:nvPr/>
        </p:nvPicPr>
        <p:blipFill>
          <a:blip r:embed="rId4"/>
          <a:stretch>
            <a:fillRect/>
          </a:stretch>
        </p:blipFill>
        <p:spPr>
          <a:xfrm>
            <a:off x="983432" y="4293096"/>
            <a:ext cx="2910903" cy="1443162"/>
          </a:xfrm>
          <a:prstGeom prst="rect">
            <a:avLst/>
          </a:prstGeom>
        </p:spPr>
      </p:pic>
      <p:pic>
        <p:nvPicPr>
          <p:cNvPr id="9" name="그림 8">
            <a:extLst>
              <a:ext uri="{FF2B5EF4-FFF2-40B4-BE49-F238E27FC236}">
                <a16:creationId xmlns:a16="http://schemas.microsoft.com/office/drawing/2014/main" id="{63AC77EB-60EC-2941-5B09-D92432A218E1}"/>
              </a:ext>
            </a:extLst>
          </p:cNvPr>
          <p:cNvPicPr>
            <a:picLocks noChangeAspect="1"/>
          </p:cNvPicPr>
          <p:nvPr/>
        </p:nvPicPr>
        <p:blipFill>
          <a:blip r:embed="rId5"/>
          <a:stretch>
            <a:fillRect/>
          </a:stretch>
        </p:blipFill>
        <p:spPr>
          <a:xfrm>
            <a:off x="4655840" y="1916833"/>
            <a:ext cx="2999089" cy="1368152"/>
          </a:xfrm>
          <a:prstGeom prst="rect">
            <a:avLst/>
          </a:prstGeom>
        </p:spPr>
      </p:pic>
      <p:pic>
        <p:nvPicPr>
          <p:cNvPr id="1026" name="Picture 2" descr="Non-Photorealistic Rendering using OpenCV ( Python, C++ ) | LearnOpenCV #">
            <a:extLst>
              <a:ext uri="{FF2B5EF4-FFF2-40B4-BE49-F238E27FC236}">
                <a16:creationId xmlns:a16="http://schemas.microsoft.com/office/drawing/2014/main" id="{199C0192-2C37-DA88-6031-19F9CE8F5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631" y="3356992"/>
            <a:ext cx="2691505" cy="2376314"/>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a:extLst>
              <a:ext uri="{FF2B5EF4-FFF2-40B4-BE49-F238E27FC236}">
                <a16:creationId xmlns:a16="http://schemas.microsoft.com/office/drawing/2014/main" id="{8BF7A182-F1A3-9AA1-C3E6-C7D973550D52}"/>
              </a:ext>
            </a:extLst>
          </p:cNvPr>
          <p:cNvPicPr>
            <a:picLocks noChangeAspect="1"/>
          </p:cNvPicPr>
          <p:nvPr/>
        </p:nvPicPr>
        <p:blipFill>
          <a:blip r:embed="rId7"/>
          <a:stretch>
            <a:fillRect/>
          </a:stretch>
        </p:blipFill>
        <p:spPr>
          <a:xfrm>
            <a:off x="8393114" y="2030844"/>
            <a:ext cx="3121545" cy="1224136"/>
          </a:xfrm>
          <a:prstGeom prst="rect">
            <a:avLst/>
          </a:prstGeom>
        </p:spPr>
      </p:pic>
      <p:pic>
        <p:nvPicPr>
          <p:cNvPr id="12" name="그림 11">
            <a:extLst>
              <a:ext uri="{FF2B5EF4-FFF2-40B4-BE49-F238E27FC236}">
                <a16:creationId xmlns:a16="http://schemas.microsoft.com/office/drawing/2014/main" id="{4223F630-E6D3-0377-F7C6-67DABBD5E4D2}"/>
              </a:ext>
            </a:extLst>
          </p:cNvPr>
          <p:cNvPicPr>
            <a:picLocks noChangeAspect="1"/>
          </p:cNvPicPr>
          <p:nvPr/>
        </p:nvPicPr>
        <p:blipFill>
          <a:blip r:embed="rId8"/>
          <a:stretch>
            <a:fillRect/>
          </a:stretch>
        </p:blipFill>
        <p:spPr>
          <a:xfrm>
            <a:off x="8400517" y="3628292"/>
            <a:ext cx="3102086" cy="1744924"/>
          </a:xfrm>
          <a:prstGeom prst="rect">
            <a:avLst/>
          </a:prstGeom>
        </p:spPr>
      </p:pic>
      <p:sp>
        <p:nvSpPr>
          <p:cNvPr id="15" name="내용 개체 틀 2">
            <a:extLst>
              <a:ext uri="{FF2B5EF4-FFF2-40B4-BE49-F238E27FC236}">
                <a16:creationId xmlns:a16="http://schemas.microsoft.com/office/drawing/2014/main" id="{8ADBB767-4701-3B86-F423-8CAF48D44D2A}"/>
              </a:ext>
            </a:extLst>
          </p:cNvPr>
          <p:cNvSpPr txBox="1">
            <a:spLocks/>
          </p:cNvSpPr>
          <p:nvPr/>
        </p:nvSpPr>
        <p:spPr>
          <a:xfrm>
            <a:off x="544775" y="1144015"/>
            <a:ext cx="3582076" cy="5400601"/>
          </a:xfrm>
          <a:prstGeom prst="rect">
            <a:avLst/>
          </a:prstGeom>
          <a:ln w="12700">
            <a:solidFill>
              <a:schemeClr val="bg1">
                <a:lumMod val="75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ko-KR" sz="2800" b="1" dirty="0"/>
              <a:t>Modeling</a:t>
            </a:r>
          </a:p>
        </p:txBody>
      </p:sp>
    </p:spTree>
    <p:extLst>
      <p:ext uri="{BB962C8B-B14F-4D97-AF65-F5344CB8AC3E}">
        <p14:creationId xmlns:p14="http://schemas.microsoft.com/office/powerpoint/2010/main" val="133103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Related Fields to CG (1/2)</a:t>
            </a:r>
            <a:endParaRPr kumimoji="1" lang="ko-KR" altLang="en-US" dirty="0"/>
          </a:p>
        </p:txBody>
      </p:sp>
      <p:sp>
        <p:nvSpPr>
          <p:cNvPr id="3" name="내용 개체 틀 2"/>
          <p:cNvSpPr>
            <a:spLocks noGrp="1"/>
          </p:cNvSpPr>
          <p:nvPr>
            <p:ph idx="1"/>
          </p:nvPr>
        </p:nvSpPr>
        <p:spPr>
          <a:xfrm>
            <a:off x="551384" y="1340768"/>
            <a:ext cx="3524778" cy="576065"/>
          </a:xfrm>
        </p:spPr>
        <p:txBody>
          <a:bodyPr/>
          <a:lstStyle/>
          <a:p>
            <a:pPr marL="0" indent="0" algn="ctr">
              <a:buNone/>
            </a:pPr>
            <a:r>
              <a:rPr lang="en-US" altLang="ko-KR" sz="2400" dirty="0"/>
              <a:t>Images and Videos</a:t>
            </a:r>
            <a:endParaRPr lang="en-US" altLang="ko-KR" dirty="0"/>
          </a:p>
        </p:txBody>
      </p:sp>
      <p:sp>
        <p:nvSpPr>
          <p:cNvPr id="4" name="슬라이드 번호 개체 틀 3">
            <a:extLst>
              <a:ext uri="{FF2B5EF4-FFF2-40B4-BE49-F238E27FC236}">
                <a16:creationId xmlns:a16="http://schemas.microsoft.com/office/drawing/2014/main" id="{D26E6EBB-105B-4577-8A49-AD9A08417EF3}"/>
              </a:ext>
            </a:extLst>
          </p:cNvPr>
          <p:cNvSpPr>
            <a:spLocks noGrp="1"/>
          </p:cNvSpPr>
          <p:nvPr>
            <p:ph type="sldNum" sz="quarter" idx="12"/>
          </p:nvPr>
        </p:nvSpPr>
        <p:spPr/>
        <p:txBody>
          <a:bodyPr/>
          <a:lstStyle/>
          <a:p>
            <a:fld id="{4BEDD84E-25D4-4983-8AA1-2863C96F08D9}" type="slidenum">
              <a:rPr lang="ko-KR" altLang="en-US" smtClean="0"/>
              <a:t>4</a:t>
            </a:fld>
            <a:endParaRPr lang="ko-KR" altLang="en-US"/>
          </a:p>
        </p:txBody>
      </p:sp>
      <p:pic>
        <p:nvPicPr>
          <p:cNvPr id="6" name="그림 5"/>
          <p:cNvPicPr>
            <a:picLocks noChangeAspect="1"/>
          </p:cNvPicPr>
          <p:nvPr/>
        </p:nvPicPr>
        <p:blipFill>
          <a:blip r:embed="rId3"/>
          <a:stretch>
            <a:fillRect/>
          </a:stretch>
        </p:blipFill>
        <p:spPr>
          <a:xfrm>
            <a:off x="4563557" y="1916833"/>
            <a:ext cx="3243973" cy="3561750"/>
          </a:xfrm>
          <a:prstGeom prst="rect">
            <a:avLst/>
          </a:prstGeom>
        </p:spPr>
      </p:pic>
      <p:pic>
        <p:nvPicPr>
          <p:cNvPr id="12" name="그림 11"/>
          <p:cNvPicPr>
            <a:picLocks noChangeAspect="1"/>
          </p:cNvPicPr>
          <p:nvPr/>
        </p:nvPicPr>
        <p:blipFill>
          <a:blip r:embed="rId4"/>
          <a:stretch>
            <a:fillRect/>
          </a:stretch>
        </p:blipFill>
        <p:spPr>
          <a:xfrm>
            <a:off x="837609" y="1916833"/>
            <a:ext cx="2952328" cy="3565799"/>
          </a:xfrm>
          <a:prstGeom prst="rect">
            <a:avLst/>
          </a:prstGeom>
        </p:spPr>
      </p:pic>
      <p:sp>
        <p:nvSpPr>
          <p:cNvPr id="8" name="TextBox 7">
            <a:extLst>
              <a:ext uri="{FF2B5EF4-FFF2-40B4-BE49-F238E27FC236}">
                <a16:creationId xmlns:a16="http://schemas.microsoft.com/office/drawing/2014/main" id="{EE179669-EAA4-DAEE-D15E-A381E820D6CA}"/>
              </a:ext>
            </a:extLst>
          </p:cNvPr>
          <p:cNvSpPr txBox="1"/>
          <p:nvPr/>
        </p:nvSpPr>
        <p:spPr>
          <a:xfrm>
            <a:off x="4076162" y="1347534"/>
            <a:ext cx="4428311" cy="461665"/>
          </a:xfrm>
          <a:prstGeom prst="rect">
            <a:avLst/>
          </a:prstGeom>
          <a:noFill/>
        </p:spPr>
        <p:txBody>
          <a:bodyPr wrap="square">
            <a:spAutoFit/>
          </a:bodyPr>
          <a:lstStyle/>
          <a:p>
            <a:r>
              <a:rPr lang="en-US" altLang="ko-KR" sz="2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Interaction and Interface (HCI)</a:t>
            </a:r>
          </a:p>
        </p:txBody>
      </p:sp>
    </p:spTree>
    <p:extLst>
      <p:ext uri="{BB962C8B-B14F-4D97-AF65-F5344CB8AC3E}">
        <p14:creationId xmlns:p14="http://schemas.microsoft.com/office/powerpoint/2010/main" val="15058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Other Related Fields with CG (2/2)</a:t>
            </a:r>
            <a:endParaRPr lang="ko-KR" altLang="en-US" dirty="0"/>
          </a:p>
        </p:txBody>
      </p:sp>
      <p:sp>
        <p:nvSpPr>
          <p:cNvPr id="3" name="내용 개체 틀 2"/>
          <p:cNvSpPr>
            <a:spLocks noGrp="1"/>
          </p:cNvSpPr>
          <p:nvPr>
            <p:ph idx="1"/>
          </p:nvPr>
        </p:nvSpPr>
        <p:spPr>
          <a:xfrm>
            <a:off x="551385" y="1124743"/>
            <a:ext cx="2592288" cy="360041"/>
          </a:xfrm>
        </p:spPr>
        <p:txBody>
          <a:bodyPr/>
          <a:lstStyle/>
          <a:p>
            <a:pPr marL="0" indent="0" algn="ctr">
              <a:buNone/>
            </a:pPr>
            <a:r>
              <a:rPr lang="en-US" altLang="ko-KR" dirty="0"/>
              <a:t>Visualization</a:t>
            </a:r>
          </a:p>
        </p:txBody>
      </p:sp>
      <p:sp>
        <p:nvSpPr>
          <p:cNvPr id="4" name="슬라이드 번호 개체 틀 3">
            <a:extLst>
              <a:ext uri="{FF2B5EF4-FFF2-40B4-BE49-F238E27FC236}">
                <a16:creationId xmlns:a16="http://schemas.microsoft.com/office/drawing/2014/main" id="{1EF75414-C6FE-A20D-43E8-EDA3D43C931E}"/>
              </a:ext>
            </a:extLst>
          </p:cNvPr>
          <p:cNvSpPr>
            <a:spLocks noGrp="1"/>
          </p:cNvSpPr>
          <p:nvPr>
            <p:ph type="sldNum" sz="quarter" idx="12"/>
          </p:nvPr>
        </p:nvSpPr>
        <p:spPr/>
        <p:txBody>
          <a:bodyPr/>
          <a:lstStyle/>
          <a:p>
            <a:fld id="{4BEDD84E-25D4-4983-8AA1-2863C96F08D9}" type="slidenum">
              <a:rPr lang="ko-KR" altLang="en-US" smtClean="0"/>
              <a:t>5</a:t>
            </a:fld>
            <a:endParaRPr lang="ko-KR" altLang="en-US"/>
          </a:p>
        </p:txBody>
      </p:sp>
      <p:pic>
        <p:nvPicPr>
          <p:cNvPr id="6" name="그림 5"/>
          <p:cNvPicPr>
            <a:picLocks noChangeAspect="1"/>
          </p:cNvPicPr>
          <p:nvPr/>
        </p:nvPicPr>
        <p:blipFill>
          <a:blip r:embed="rId3"/>
          <a:stretch>
            <a:fillRect/>
          </a:stretch>
        </p:blipFill>
        <p:spPr>
          <a:xfrm>
            <a:off x="6752420" y="1806515"/>
            <a:ext cx="3182508" cy="2118357"/>
          </a:xfrm>
          <a:prstGeom prst="rect">
            <a:avLst/>
          </a:prstGeom>
        </p:spPr>
      </p:pic>
      <p:pic>
        <p:nvPicPr>
          <p:cNvPr id="7" name="그림 6"/>
          <p:cNvPicPr>
            <a:picLocks noChangeAspect="1"/>
          </p:cNvPicPr>
          <p:nvPr/>
        </p:nvPicPr>
        <p:blipFill>
          <a:blip r:embed="rId4"/>
          <a:stretch>
            <a:fillRect/>
          </a:stretch>
        </p:blipFill>
        <p:spPr>
          <a:xfrm>
            <a:off x="654199" y="1599508"/>
            <a:ext cx="4463187" cy="2398963"/>
          </a:xfrm>
          <a:prstGeom prst="rect">
            <a:avLst/>
          </a:prstGeom>
        </p:spPr>
      </p:pic>
      <p:pic>
        <p:nvPicPr>
          <p:cNvPr id="9" name="그림 8">
            <a:extLst>
              <a:ext uri="{FF2B5EF4-FFF2-40B4-BE49-F238E27FC236}">
                <a16:creationId xmlns:a16="http://schemas.microsoft.com/office/drawing/2014/main" id="{01F9C0BF-9D8E-3DE3-C3AA-831A4DBBD00B}"/>
              </a:ext>
            </a:extLst>
          </p:cNvPr>
          <p:cNvPicPr>
            <a:picLocks noChangeAspect="1"/>
          </p:cNvPicPr>
          <p:nvPr/>
        </p:nvPicPr>
        <p:blipFill>
          <a:blip r:embed="rId5"/>
          <a:stretch>
            <a:fillRect/>
          </a:stretch>
        </p:blipFill>
        <p:spPr>
          <a:xfrm>
            <a:off x="4151784" y="4113195"/>
            <a:ext cx="2878214" cy="2158660"/>
          </a:xfrm>
          <a:prstGeom prst="rect">
            <a:avLst/>
          </a:prstGeom>
        </p:spPr>
      </p:pic>
      <p:sp>
        <p:nvSpPr>
          <p:cNvPr id="11" name="TextBox 10">
            <a:extLst>
              <a:ext uri="{FF2B5EF4-FFF2-40B4-BE49-F238E27FC236}">
                <a16:creationId xmlns:a16="http://schemas.microsoft.com/office/drawing/2014/main" id="{2A84901E-0DD0-6BBC-D354-D6E1875A3D43}"/>
              </a:ext>
            </a:extLst>
          </p:cNvPr>
          <p:cNvSpPr txBox="1"/>
          <p:nvPr/>
        </p:nvSpPr>
        <p:spPr>
          <a:xfrm>
            <a:off x="5092718" y="998246"/>
            <a:ext cx="6501913" cy="707886"/>
          </a:xfrm>
          <a:prstGeom prst="rect">
            <a:avLst/>
          </a:prstGeom>
          <a:noFill/>
        </p:spPr>
        <p:txBody>
          <a:bodyPr wrap="square">
            <a:spAutoFit/>
          </a:bodyPr>
          <a:lstStyle/>
          <a:p>
            <a:pPr algn="ctr"/>
            <a:r>
              <a:rPr lang="en-US" altLang="ko-KR" sz="2000" dirty="0"/>
              <a:t>Extended Reality (XR)</a:t>
            </a:r>
          </a:p>
          <a:p>
            <a:pPr algn="ctr"/>
            <a:r>
              <a:rPr lang="en-US" altLang="ko-KR" sz="2000" dirty="0"/>
              <a:t>Virtual Reality (VR)</a:t>
            </a:r>
            <a:r>
              <a:rPr lang="ko-KR" altLang="en-US" sz="2000" dirty="0"/>
              <a:t> </a:t>
            </a:r>
            <a:r>
              <a:rPr lang="en-US" altLang="ko-KR" sz="2000" dirty="0"/>
              <a:t>+</a:t>
            </a:r>
            <a:r>
              <a:rPr lang="ko-KR" altLang="en-US" sz="2000" dirty="0"/>
              <a:t> </a:t>
            </a:r>
            <a:r>
              <a:rPr lang="en-US" altLang="ko-KR" sz="2000" dirty="0"/>
              <a:t>Augmented Reality (AR)</a:t>
            </a:r>
          </a:p>
        </p:txBody>
      </p:sp>
      <p:sp>
        <p:nvSpPr>
          <p:cNvPr id="13" name="TextBox 12">
            <a:extLst>
              <a:ext uri="{FF2B5EF4-FFF2-40B4-BE49-F238E27FC236}">
                <a16:creationId xmlns:a16="http://schemas.microsoft.com/office/drawing/2014/main" id="{CC977020-10FB-A2F1-39EF-C3DC1A65CA93}"/>
              </a:ext>
            </a:extLst>
          </p:cNvPr>
          <p:cNvSpPr txBox="1"/>
          <p:nvPr/>
        </p:nvSpPr>
        <p:spPr>
          <a:xfrm>
            <a:off x="2273985" y="4906636"/>
            <a:ext cx="1739375" cy="369332"/>
          </a:xfrm>
          <a:prstGeom prst="rect">
            <a:avLst/>
          </a:prstGeom>
          <a:noFill/>
        </p:spPr>
        <p:txBody>
          <a:bodyPr wrap="square">
            <a:spAutoFit/>
          </a:bodyPr>
          <a:lstStyle/>
          <a:p>
            <a:pPr algn="ctr"/>
            <a:r>
              <a:rPr lang="en-US" altLang="ko-KR" sz="18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3D Printing</a:t>
            </a:r>
          </a:p>
        </p:txBody>
      </p:sp>
    </p:spTree>
    <p:extLst>
      <p:ext uri="{BB962C8B-B14F-4D97-AF65-F5344CB8AC3E}">
        <p14:creationId xmlns:p14="http://schemas.microsoft.com/office/powerpoint/2010/main" val="168753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Applications of CG (1/2)</a:t>
            </a:r>
            <a:endParaRPr lang="ko-KR" altLang="en-US" dirty="0"/>
          </a:p>
        </p:txBody>
      </p:sp>
      <p:sp>
        <p:nvSpPr>
          <p:cNvPr id="3" name="슬라이드 번호 개체 틀 2">
            <a:extLst>
              <a:ext uri="{FF2B5EF4-FFF2-40B4-BE49-F238E27FC236}">
                <a16:creationId xmlns:a16="http://schemas.microsoft.com/office/drawing/2014/main" id="{EFB8CC68-744F-9A08-4C48-97B0DB3FD30E}"/>
              </a:ext>
            </a:extLst>
          </p:cNvPr>
          <p:cNvSpPr>
            <a:spLocks noGrp="1"/>
          </p:cNvSpPr>
          <p:nvPr>
            <p:ph type="sldNum" sz="quarter" idx="12"/>
          </p:nvPr>
        </p:nvSpPr>
        <p:spPr/>
        <p:txBody>
          <a:bodyPr/>
          <a:lstStyle/>
          <a:p>
            <a:fld id="{4BEDD84E-25D4-4983-8AA1-2863C96F08D9}" type="slidenum">
              <a:rPr lang="ko-KR" altLang="en-US" smtClean="0"/>
              <a:t>6</a:t>
            </a:fld>
            <a:endParaRPr lang="ko-KR" altLang="en-US"/>
          </a:p>
        </p:txBody>
      </p:sp>
      <p:pic>
        <p:nvPicPr>
          <p:cNvPr id="6" name="그림 5">
            <a:extLst>
              <a:ext uri="{FF2B5EF4-FFF2-40B4-BE49-F238E27FC236}">
                <a16:creationId xmlns:a16="http://schemas.microsoft.com/office/drawing/2014/main" id="{8B60D19F-A793-645B-C63C-EC43F7135E06}"/>
              </a:ext>
            </a:extLst>
          </p:cNvPr>
          <p:cNvPicPr>
            <a:picLocks noChangeAspect="1"/>
          </p:cNvPicPr>
          <p:nvPr/>
        </p:nvPicPr>
        <p:blipFill>
          <a:blip r:embed="rId3"/>
          <a:stretch>
            <a:fillRect/>
          </a:stretch>
        </p:blipFill>
        <p:spPr>
          <a:xfrm>
            <a:off x="762647" y="1240421"/>
            <a:ext cx="3605162" cy="3874298"/>
          </a:xfrm>
          <a:prstGeom prst="rect">
            <a:avLst/>
          </a:prstGeom>
        </p:spPr>
      </p:pic>
      <p:pic>
        <p:nvPicPr>
          <p:cNvPr id="8" name="그림 7">
            <a:extLst>
              <a:ext uri="{FF2B5EF4-FFF2-40B4-BE49-F238E27FC236}">
                <a16:creationId xmlns:a16="http://schemas.microsoft.com/office/drawing/2014/main" id="{D5C0842F-1E2B-7ED3-50F4-2AB4EBAC29D3}"/>
              </a:ext>
            </a:extLst>
          </p:cNvPr>
          <p:cNvPicPr>
            <a:picLocks noChangeAspect="1"/>
          </p:cNvPicPr>
          <p:nvPr/>
        </p:nvPicPr>
        <p:blipFill>
          <a:blip r:embed="rId4"/>
          <a:stretch>
            <a:fillRect/>
          </a:stretch>
        </p:blipFill>
        <p:spPr>
          <a:xfrm>
            <a:off x="4655839" y="1269765"/>
            <a:ext cx="6835473" cy="3844954"/>
          </a:xfrm>
          <a:prstGeom prst="rect">
            <a:avLst/>
          </a:prstGeom>
        </p:spPr>
      </p:pic>
      <p:sp>
        <p:nvSpPr>
          <p:cNvPr id="9" name="TextBox 8">
            <a:extLst>
              <a:ext uri="{FF2B5EF4-FFF2-40B4-BE49-F238E27FC236}">
                <a16:creationId xmlns:a16="http://schemas.microsoft.com/office/drawing/2014/main" id="{7719114D-C3BE-F5AF-C2D6-D6A5A2F71008}"/>
              </a:ext>
            </a:extLst>
          </p:cNvPr>
          <p:cNvSpPr txBox="1"/>
          <p:nvPr/>
        </p:nvSpPr>
        <p:spPr>
          <a:xfrm>
            <a:off x="2182623" y="5114719"/>
            <a:ext cx="765209" cy="400110"/>
          </a:xfrm>
          <a:prstGeom prst="rect">
            <a:avLst/>
          </a:prstGeom>
          <a:noFill/>
        </p:spPr>
        <p:txBody>
          <a:bodyPr wrap="none" rtlCol="0">
            <a:spAutoFit/>
          </a:bodyPr>
          <a:lstStyle/>
          <a:p>
            <a:r>
              <a:rPr kumimoji="1" lang="en-US" altLang="ko-KR" sz="2000" dirty="0">
                <a:latin typeface="Tahoma" panose="020B0604030504040204" pitchFamily="34" charset="0"/>
                <a:ea typeface="Tahoma" panose="020B0604030504040204" pitchFamily="34" charset="0"/>
                <a:cs typeface="Tahoma" panose="020B0604030504040204" pitchFamily="34" charset="0"/>
              </a:rPr>
              <a:t>Films</a:t>
            </a:r>
            <a:endParaRPr kumimoji="1" lang="ko-KR" altLang="en-US" sz="2000" dirty="0">
              <a:latin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FD06DF6D-9EA5-9106-1FA7-33DA3516EA66}"/>
              </a:ext>
            </a:extLst>
          </p:cNvPr>
          <p:cNvSpPr txBox="1"/>
          <p:nvPr/>
        </p:nvSpPr>
        <p:spPr>
          <a:xfrm>
            <a:off x="7596521" y="5114719"/>
            <a:ext cx="954107" cy="400110"/>
          </a:xfrm>
          <a:prstGeom prst="rect">
            <a:avLst/>
          </a:prstGeom>
          <a:noFill/>
        </p:spPr>
        <p:txBody>
          <a:bodyPr wrap="none" rtlCol="0">
            <a:spAutoFit/>
          </a:bodyPr>
          <a:lstStyle/>
          <a:p>
            <a:r>
              <a:rPr kumimoji="1" lang="en-US" altLang="ko-KR" sz="2000" dirty="0">
                <a:latin typeface="Tahoma" panose="020B0604030504040204" pitchFamily="34" charset="0"/>
                <a:ea typeface="Tahoma" panose="020B0604030504040204" pitchFamily="34" charset="0"/>
                <a:cs typeface="Tahoma" panose="020B0604030504040204" pitchFamily="34" charset="0"/>
              </a:rPr>
              <a:t>Games</a:t>
            </a:r>
            <a:endParaRPr kumimoji="1" lang="ko-KR"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3726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Applications of CG (2/2)</a:t>
            </a:r>
            <a:endParaRPr lang="ko-KR" altLang="en-US" dirty="0"/>
          </a:p>
        </p:txBody>
      </p:sp>
      <p:sp>
        <p:nvSpPr>
          <p:cNvPr id="3" name="슬라이드 번호 개체 틀 2">
            <a:extLst>
              <a:ext uri="{FF2B5EF4-FFF2-40B4-BE49-F238E27FC236}">
                <a16:creationId xmlns:a16="http://schemas.microsoft.com/office/drawing/2014/main" id="{2C369A40-E396-98BB-86AD-775C79C04225}"/>
              </a:ext>
            </a:extLst>
          </p:cNvPr>
          <p:cNvSpPr>
            <a:spLocks noGrp="1"/>
          </p:cNvSpPr>
          <p:nvPr>
            <p:ph type="sldNum" sz="quarter" idx="12"/>
          </p:nvPr>
        </p:nvSpPr>
        <p:spPr/>
        <p:txBody>
          <a:bodyPr/>
          <a:lstStyle/>
          <a:p>
            <a:fld id="{4BEDD84E-25D4-4983-8AA1-2863C96F08D9}" type="slidenum">
              <a:rPr lang="ko-KR" altLang="en-US" smtClean="0"/>
              <a:t>7</a:t>
            </a:fld>
            <a:endParaRPr lang="ko-KR" altLang="en-US"/>
          </a:p>
        </p:txBody>
      </p:sp>
      <p:pic>
        <p:nvPicPr>
          <p:cNvPr id="6" name="그림 5"/>
          <p:cNvPicPr>
            <a:picLocks noChangeAspect="1"/>
          </p:cNvPicPr>
          <p:nvPr/>
        </p:nvPicPr>
        <p:blipFill>
          <a:blip r:embed="rId3"/>
          <a:stretch>
            <a:fillRect/>
          </a:stretch>
        </p:blipFill>
        <p:spPr>
          <a:xfrm>
            <a:off x="551384" y="1268761"/>
            <a:ext cx="3816424" cy="2404347"/>
          </a:xfrm>
          <a:prstGeom prst="rect">
            <a:avLst/>
          </a:prstGeom>
        </p:spPr>
      </p:pic>
      <p:pic>
        <p:nvPicPr>
          <p:cNvPr id="9" name="그림 8">
            <a:extLst>
              <a:ext uri="{FF2B5EF4-FFF2-40B4-BE49-F238E27FC236}">
                <a16:creationId xmlns:a16="http://schemas.microsoft.com/office/drawing/2014/main" id="{862B1915-1702-DEE4-AE06-AB10E4270822}"/>
              </a:ext>
            </a:extLst>
          </p:cNvPr>
          <p:cNvPicPr>
            <a:picLocks noChangeAspect="1"/>
          </p:cNvPicPr>
          <p:nvPr/>
        </p:nvPicPr>
        <p:blipFill>
          <a:blip r:embed="rId4"/>
          <a:stretch>
            <a:fillRect/>
          </a:stretch>
        </p:blipFill>
        <p:spPr>
          <a:xfrm>
            <a:off x="6240016" y="1268761"/>
            <a:ext cx="4007244" cy="2404347"/>
          </a:xfrm>
          <a:prstGeom prst="rect">
            <a:avLst/>
          </a:prstGeom>
          <a:ln>
            <a:solidFill>
              <a:schemeClr val="bg1">
                <a:lumMod val="75000"/>
              </a:schemeClr>
            </a:solidFill>
          </a:ln>
        </p:spPr>
      </p:pic>
      <p:pic>
        <p:nvPicPr>
          <p:cNvPr id="10" name="그림 9">
            <a:extLst>
              <a:ext uri="{FF2B5EF4-FFF2-40B4-BE49-F238E27FC236}">
                <a16:creationId xmlns:a16="http://schemas.microsoft.com/office/drawing/2014/main" id="{2F80A9FF-B40A-26BD-F289-87339A7E6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384" y="3731435"/>
            <a:ext cx="3818763" cy="2145837"/>
          </a:xfrm>
          <a:prstGeom prst="rect">
            <a:avLst/>
          </a:prstGeom>
        </p:spPr>
      </p:pic>
      <p:pic>
        <p:nvPicPr>
          <p:cNvPr id="11" name="그림 10">
            <a:extLst>
              <a:ext uri="{FF2B5EF4-FFF2-40B4-BE49-F238E27FC236}">
                <a16:creationId xmlns:a16="http://schemas.microsoft.com/office/drawing/2014/main" id="{2F7599F7-9D64-C9BA-F0EF-A240CFF2E9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0016" y="3673108"/>
            <a:ext cx="4007244" cy="2261141"/>
          </a:xfrm>
          <a:prstGeom prst="rect">
            <a:avLst/>
          </a:prstGeom>
        </p:spPr>
      </p:pic>
      <p:sp>
        <p:nvSpPr>
          <p:cNvPr id="12" name="TextBox 11">
            <a:extLst>
              <a:ext uri="{FF2B5EF4-FFF2-40B4-BE49-F238E27FC236}">
                <a16:creationId xmlns:a16="http://schemas.microsoft.com/office/drawing/2014/main" id="{25069D24-4F33-6854-98C5-91CC7937D481}"/>
              </a:ext>
            </a:extLst>
          </p:cNvPr>
          <p:cNvSpPr txBox="1"/>
          <p:nvPr/>
        </p:nvSpPr>
        <p:spPr>
          <a:xfrm>
            <a:off x="4367808" y="2040805"/>
            <a:ext cx="1519968" cy="707886"/>
          </a:xfrm>
          <a:prstGeom prst="rect">
            <a:avLst/>
          </a:prstGeom>
          <a:noFill/>
        </p:spPr>
        <p:txBody>
          <a:bodyPr wrap="none" rtlCol="0">
            <a:spAutoFit/>
          </a:bodyPr>
          <a:lstStyle/>
          <a:p>
            <a:r>
              <a:rPr kumimoji="1" lang="en-US" altLang="ko-KR" sz="2000" dirty="0">
                <a:latin typeface="Tahoma" panose="020B0604030504040204" pitchFamily="34" charset="0"/>
                <a:ea typeface="Tahoma" panose="020B0604030504040204" pitchFamily="34" charset="0"/>
                <a:cs typeface="Tahoma" panose="020B0604030504040204" pitchFamily="34" charset="0"/>
              </a:rPr>
              <a:t>Engineering</a:t>
            </a:r>
          </a:p>
          <a:p>
            <a:r>
              <a:rPr kumimoji="1" lang="en-US" altLang="ko-KR" sz="2000" dirty="0">
                <a:latin typeface="Tahoma" panose="020B0604030504040204" pitchFamily="34" charset="0"/>
                <a:ea typeface="Tahoma" panose="020B0604030504040204" pitchFamily="34" charset="0"/>
                <a:cs typeface="Tahoma" panose="020B0604030504040204" pitchFamily="34" charset="0"/>
              </a:rPr>
              <a:t>Design</a:t>
            </a:r>
            <a:endParaRPr kumimoji="1" lang="ko-KR" altLang="en-US" sz="2000" dirty="0">
              <a:latin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9D18C385-4D09-CF9B-EC3A-3967993C9664}"/>
              </a:ext>
            </a:extLst>
          </p:cNvPr>
          <p:cNvSpPr txBox="1"/>
          <p:nvPr/>
        </p:nvSpPr>
        <p:spPr>
          <a:xfrm>
            <a:off x="10289671" y="2116991"/>
            <a:ext cx="1582741" cy="400110"/>
          </a:xfrm>
          <a:prstGeom prst="rect">
            <a:avLst/>
          </a:prstGeom>
          <a:noFill/>
        </p:spPr>
        <p:txBody>
          <a:bodyPr wrap="none" rtlCol="0">
            <a:spAutoFit/>
          </a:bodyPr>
          <a:lstStyle/>
          <a:p>
            <a:r>
              <a:rPr kumimoji="1" lang="en-US" altLang="ko-KR" sz="2000" dirty="0">
                <a:latin typeface="Tahoma" panose="020B0604030504040204" pitchFamily="34" charset="0"/>
                <a:ea typeface="Tahoma" panose="020B0604030504040204" pitchFamily="34" charset="0"/>
                <a:cs typeface="Tahoma" panose="020B0604030504040204" pitchFamily="34" charset="0"/>
              </a:rPr>
              <a:t>Visualization</a:t>
            </a:r>
            <a:endParaRPr kumimoji="1" lang="ko-KR" altLang="en-US" sz="2000" dirty="0">
              <a:latin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A5F5BE90-61E5-4566-AB1B-433EFAF0A309}"/>
              </a:ext>
            </a:extLst>
          </p:cNvPr>
          <p:cNvSpPr txBox="1"/>
          <p:nvPr/>
        </p:nvSpPr>
        <p:spPr>
          <a:xfrm>
            <a:off x="4400203" y="3941903"/>
            <a:ext cx="1354858" cy="1323439"/>
          </a:xfrm>
          <a:prstGeom prst="rect">
            <a:avLst/>
          </a:prstGeom>
          <a:noFill/>
        </p:spPr>
        <p:txBody>
          <a:bodyPr wrap="none" rtlCol="0">
            <a:spAutoFit/>
          </a:bodyPr>
          <a:lstStyle/>
          <a:p>
            <a:pPr algn="ctr"/>
            <a:r>
              <a:rPr kumimoji="1" lang="en-US" altLang="ko-KR" sz="2000" dirty="0">
                <a:latin typeface="Tahoma" panose="020B0604030504040204" pitchFamily="34" charset="0"/>
                <a:ea typeface="Tahoma" panose="020B0604030504040204" pitchFamily="34" charset="0"/>
                <a:cs typeface="Tahoma" panose="020B0604030504040204" pitchFamily="34" charset="0"/>
              </a:rPr>
              <a:t>Training/</a:t>
            </a:r>
          </a:p>
          <a:p>
            <a:pPr algn="ctr"/>
            <a:r>
              <a:rPr kumimoji="1" lang="en-US" altLang="ko-KR" sz="2000" dirty="0">
                <a:latin typeface="Tahoma" panose="020B0604030504040204" pitchFamily="34" charset="0"/>
                <a:ea typeface="Tahoma" panose="020B0604030504040204" pitchFamily="34" charset="0"/>
                <a:cs typeface="Tahoma" panose="020B0604030504040204" pitchFamily="34" charset="0"/>
              </a:rPr>
              <a:t>Education</a:t>
            </a:r>
          </a:p>
          <a:p>
            <a:pPr algn="ctr"/>
            <a:r>
              <a:rPr kumimoji="1" lang="en-US" altLang="ko-KR" sz="2000" dirty="0">
                <a:latin typeface="Tahoma" panose="020B0604030504040204" pitchFamily="34" charset="0"/>
                <a:ea typeface="Tahoma" panose="020B0604030504040204" pitchFamily="34" charset="0"/>
                <a:cs typeface="Tahoma" panose="020B0604030504040204" pitchFamily="34" charset="0"/>
              </a:rPr>
              <a:t>(ex. Flight</a:t>
            </a:r>
          </a:p>
          <a:p>
            <a:pPr algn="ctr"/>
            <a:r>
              <a:rPr kumimoji="1" lang="en-US" altLang="ko-KR" sz="2000" dirty="0">
                <a:latin typeface="Tahoma" panose="020B0604030504040204" pitchFamily="34" charset="0"/>
                <a:ea typeface="Tahoma" panose="020B0604030504040204" pitchFamily="34" charset="0"/>
                <a:cs typeface="Tahoma" panose="020B0604030504040204" pitchFamily="34" charset="0"/>
              </a:rPr>
              <a:t>Simulator)</a:t>
            </a:r>
            <a:endParaRPr kumimoji="1" lang="ko-KR" altLang="en-US" sz="2000" dirty="0">
              <a:latin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CC69B744-077F-289D-80AB-20B96F6F63E5}"/>
              </a:ext>
            </a:extLst>
          </p:cNvPr>
          <p:cNvSpPr txBox="1"/>
          <p:nvPr/>
        </p:nvSpPr>
        <p:spPr>
          <a:xfrm>
            <a:off x="10329540" y="4505042"/>
            <a:ext cx="1265091" cy="400110"/>
          </a:xfrm>
          <a:prstGeom prst="rect">
            <a:avLst/>
          </a:prstGeom>
          <a:noFill/>
        </p:spPr>
        <p:txBody>
          <a:bodyPr wrap="none" rtlCol="0">
            <a:spAutoFit/>
          </a:bodyPr>
          <a:lstStyle/>
          <a:p>
            <a:pPr algn="ctr"/>
            <a:r>
              <a:rPr kumimoji="1" lang="en-US" altLang="ko-KR" sz="2000" dirty="0">
                <a:latin typeface="Tahoma" panose="020B0604030504040204" pitchFamily="34" charset="0"/>
                <a:ea typeface="Tahoma" panose="020B0604030504040204" pitchFamily="34" charset="0"/>
                <a:cs typeface="Tahoma" panose="020B0604030504040204" pitchFamily="34" charset="0"/>
              </a:rPr>
              <a:t>Media Art</a:t>
            </a:r>
            <a:endParaRPr kumimoji="1" lang="ko-KR" altLang="en-US" sz="2000" dirty="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745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Computer Graphics System</a:t>
            </a:r>
            <a:endParaRPr kumimoji="1" lang="ko-KR" altLang="en-US" dirty="0"/>
          </a:p>
        </p:txBody>
      </p:sp>
      <p:sp>
        <p:nvSpPr>
          <p:cNvPr id="9" name="슬라이드 번호 개체 틀 8">
            <a:extLst>
              <a:ext uri="{FF2B5EF4-FFF2-40B4-BE49-F238E27FC236}">
                <a16:creationId xmlns:a16="http://schemas.microsoft.com/office/drawing/2014/main" id="{C2A4ACF6-649D-570A-0A97-2ADDE928D134}"/>
              </a:ext>
            </a:extLst>
          </p:cNvPr>
          <p:cNvSpPr>
            <a:spLocks noGrp="1"/>
          </p:cNvSpPr>
          <p:nvPr>
            <p:ph type="sldNum" sz="quarter" idx="12"/>
          </p:nvPr>
        </p:nvSpPr>
        <p:spPr/>
        <p:txBody>
          <a:bodyPr/>
          <a:lstStyle/>
          <a:p>
            <a:fld id="{4BEDD84E-25D4-4983-8AA1-2863C96F08D9}" type="slidenum">
              <a:rPr lang="ko-KR" altLang="en-US" smtClean="0"/>
              <a:t>8</a:t>
            </a:fld>
            <a:endParaRPr lang="ko-KR" altLang="en-US"/>
          </a:p>
        </p:txBody>
      </p:sp>
      <p:sp>
        <p:nvSpPr>
          <p:cNvPr id="6" name="Text Box 6"/>
          <p:cNvSpPr txBox="1">
            <a:spLocks noChangeArrowheads="1"/>
          </p:cNvSpPr>
          <p:nvPr/>
        </p:nvSpPr>
        <p:spPr bwMode="auto">
          <a:xfrm>
            <a:off x="812800" y="4880770"/>
            <a:ext cx="18181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charset="0"/>
                <a:ea typeface="ＭＳ Ｐゴシック" charset="-128"/>
              </a:defRPr>
            </a:lvl1pPr>
            <a:lvl2pPr marL="37931725" indent="-37474525">
              <a:defRPr sz="2400">
                <a:solidFill>
                  <a:schemeClr val="tx1"/>
                </a:solidFill>
                <a:latin typeface="Times New Roman" charset="0"/>
                <a:ea typeface="ＭＳ Ｐゴシック" charset="-128"/>
              </a:defRPr>
            </a:lvl2pPr>
            <a:lvl3pPr>
              <a:defRPr sz="2400">
                <a:solidFill>
                  <a:schemeClr val="tx1"/>
                </a:solidFill>
                <a:latin typeface="Times New Roman" charset="0"/>
                <a:ea typeface="ＭＳ Ｐゴシック" charset="-128"/>
              </a:defRPr>
            </a:lvl3pPr>
            <a:lvl4pPr>
              <a:defRPr sz="2400">
                <a:solidFill>
                  <a:schemeClr val="tx1"/>
                </a:solidFill>
                <a:latin typeface="Times New Roman" charset="0"/>
                <a:ea typeface="ＭＳ Ｐゴシック" charset="-128"/>
              </a:defRPr>
            </a:lvl4pPr>
            <a:lvl5pPr>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ko-KR" sz="2000" b="1" dirty="0">
                <a:latin typeface="+mn-lt"/>
              </a:rPr>
              <a:t>Input devices</a:t>
            </a:r>
          </a:p>
        </p:txBody>
      </p:sp>
      <p:pic>
        <p:nvPicPr>
          <p:cNvPr id="10" name="Picture 10" descr="AN01F01.jpg">
            <a:extLst>
              <a:ext uri="{FF2B5EF4-FFF2-40B4-BE49-F238E27FC236}">
                <a16:creationId xmlns:a16="http://schemas.microsoft.com/office/drawing/2014/main" id="{6BEA47A9-0456-D947-84B5-E3C00BCDBBDB}"/>
              </a:ext>
            </a:extLst>
          </p:cNvPr>
          <p:cNvPicPr>
            <a:picLocks noChangeAspect="1"/>
          </p:cNvPicPr>
          <p:nvPr/>
        </p:nvPicPr>
        <p:blipFill rotWithShape="1">
          <a:blip r:embed="rId3">
            <a:extLst>
              <a:ext uri="{28A0092B-C50C-407E-A947-70E740481C1C}">
                <a14:useLocalDpi xmlns:a14="http://schemas.microsoft.com/office/drawing/2010/main" val="0"/>
              </a:ext>
            </a:extLst>
          </a:blip>
          <a:srcRect r="82206"/>
          <a:stretch/>
        </p:blipFill>
        <p:spPr bwMode="auto">
          <a:xfrm>
            <a:off x="693273" y="1112144"/>
            <a:ext cx="1930400" cy="369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N01F01.jpg">
            <a:extLst>
              <a:ext uri="{FF2B5EF4-FFF2-40B4-BE49-F238E27FC236}">
                <a16:creationId xmlns:a16="http://schemas.microsoft.com/office/drawing/2014/main" id="{65C294DD-E2B6-9644-847B-DBF23DBC70DD}"/>
              </a:ext>
            </a:extLst>
          </p:cNvPr>
          <p:cNvPicPr>
            <a:picLocks noChangeAspect="1"/>
          </p:cNvPicPr>
          <p:nvPr/>
        </p:nvPicPr>
        <p:blipFill rotWithShape="1">
          <a:blip r:embed="rId3">
            <a:extLst>
              <a:ext uri="{28A0092B-C50C-407E-A947-70E740481C1C}">
                <a14:useLocalDpi xmlns:a14="http://schemas.microsoft.com/office/drawing/2010/main" val="0"/>
              </a:ext>
            </a:extLst>
          </a:blip>
          <a:srcRect l="17586" r="54535"/>
          <a:stretch/>
        </p:blipFill>
        <p:spPr bwMode="auto">
          <a:xfrm>
            <a:off x="2592047" y="1234943"/>
            <a:ext cx="3024554" cy="369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AN01F01.jpg">
            <a:extLst>
              <a:ext uri="{FF2B5EF4-FFF2-40B4-BE49-F238E27FC236}">
                <a16:creationId xmlns:a16="http://schemas.microsoft.com/office/drawing/2014/main" id="{B49DB9DB-A6C6-A84F-B170-177F10DA8243}"/>
              </a:ext>
            </a:extLst>
          </p:cNvPr>
          <p:cNvPicPr>
            <a:picLocks noChangeAspect="1"/>
          </p:cNvPicPr>
          <p:nvPr/>
        </p:nvPicPr>
        <p:blipFill rotWithShape="1">
          <a:blip r:embed="rId3">
            <a:extLst>
              <a:ext uri="{28A0092B-C50C-407E-A947-70E740481C1C}">
                <a14:useLocalDpi xmlns:a14="http://schemas.microsoft.com/office/drawing/2010/main" val="0"/>
              </a:ext>
            </a:extLst>
          </a:blip>
          <a:srcRect l="45897" r="36435"/>
          <a:stretch/>
        </p:blipFill>
        <p:spPr bwMode="auto">
          <a:xfrm>
            <a:off x="5598652" y="1234942"/>
            <a:ext cx="1916723" cy="369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AN01F01.jpg">
            <a:extLst>
              <a:ext uri="{FF2B5EF4-FFF2-40B4-BE49-F238E27FC236}">
                <a16:creationId xmlns:a16="http://schemas.microsoft.com/office/drawing/2014/main" id="{9BA63133-44CD-AD4D-969E-AD7A6FA06F4F}"/>
              </a:ext>
            </a:extLst>
          </p:cNvPr>
          <p:cNvPicPr>
            <a:picLocks noChangeAspect="1"/>
          </p:cNvPicPr>
          <p:nvPr/>
        </p:nvPicPr>
        <p:blipFill rotWithShape="1">
          <a:blip r:embed="rId3">
            <a:extLst>
              <a:ext uri="{28A0092B-C50C-407E-A947-70E740481C1C}">
                <a14:useLocalDpi xmlns:a14="http://schemas.microsoft.com/office/drawing/2010/main" val="0"/>
              </a:ext>
            </a:extLst>
          </a:blip>
          <a:srcRect l="64322" r="18010"/>
          <a:stretch/>
        </p:blipFill>
        <p:spPr bwMode="auto">
          <a:xfrm>
            <a:off x="7515375" y="1234942"/>
            <a:ext cx="1916724" cy="369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AN01F01.jpg">
            <a:extLst>
              <a:ext uri="{FF2B5EF4-FFF2-40B4-BE49-F238E27FC236}">
                <a16:creationId xmlns:a16="http://schemas.microsoft.com/office/drawing/2014/main" id="{943C2A14-267F-1747-987E-28DB6556A1FF}"/>
              </a:ext>
            </a:extLst>
          </p:cNvPr>
          <p:cNvPicPr>
            <a:picLocks noChangeAspect="1"/>
          </p:cNvPicPr>
          <p:nvPr/>
        </p:nvPicPr>
        <p:blipFill rotWithShape="1">
          <a:blip r:embed="rId3">
            <a:extLst>
              <a:ext uri="{28A0092B-C50C-407E-A947-70E740481C1C}">
                <a14:useLocalDpi xmlns:a14="http://schemas.microsoft.com/office/drawing/2010/main" val="0"/>
              </a:ext>
            </a:extLst>
          </a:blip>
          <a:srcRect l="82152"/>
          <a:stretch/>
        </p:blipFill>
        <p:spPr bwMode="auto">
          <a:xfrm>
            <a:off x="9414149" y="1234941"/>
            <a:ext cx="1936262" cy="3690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9702630" y="4054174"/>
            <a:ext cx="19002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charset="0"/>
                <a:ea typeface="ＭＳ Ｐゴシック" charset="-128"/>
              </a:defRPr>
            </a:lvl1pPr>
            <a:lvl2pPr marL="37931725" indent="-37474525">
              <a:defRPr sz="2400">
                <a:solidFill>
                  <a:schemeClr val="tx1"/>
                </a:solidFill>
                <a:latin typeface="Times New Roman" charset="0"/>
                <a:ea typeface="ＭＳ Ｐゴシック" charset="-128"/>
              </a:defRPr>
            </a:lvl2pPr>
            <a:lvl3pPr>
              <a:defRPr sz="2400">
                <a:solidFill>
                  <a:schemeClr val="tx1"/>
                </a:solidFill>
                <a:latin typeface="Times New Roman" charset="0"/>
                <a:ea typeface="ＭＳ Ｐゴシック" charset="-128"/>
              </a:defRPr>
            </a:lvl3pPr>
            <a:lvl4pPr>
              <a:defRPr sz="2400">
                <a:solidFill>
                  <a:schemeClr val="tx1"/>
                </a:solidFill>
                <a:latin typeface="Times New Roman" charset="0"/>
                <a:ea typeface="ＭＳ Ｐゴシック" charset="-128"/>
              </a:defRPr>
            </a:lvl4pPr>
            <a:lvl5pPr>
              <a:defRPr sz="2400">
                <a:solidFill>
                  <a:schemeClr val="tx1"/>
                </a:solidFill>
                <a:latin typeface="Times New Roman" charset="0"/>
                <a:ea typeface="ＭＳ Ｐゴシック" charset="-128"/>
              </a:defRPr>
            </a:lvl5pPr>
            <a:lvl6pPr marL="457200" eaLnBrk="0" fontAlgn="base" hangingPunct="0">
              <a:spcBef>
                <a:spcPct val="0"/>
              </a:spcBef>
              <a:spcAft>
                <a:spcPct val="0"/>
              </a:spcAft>
              <a:defRPr sz="2400">
                <a:solidFill>
                  <a:schemeClr val="tx1"/>
                </a:solidFill>
                <a:latin typeface="Times New Roman" charset="0"/>
                <a:ea typeface="ＭＳ Ｐゴシック" charset="-128"/>
              </a:defRPr>
            </a:lvl6pPr>
            <a:lvl7pPr marL="914400" eaLnBrk="0" fontAlgn="base" hangingPunct="0">
              <a:spcBef>
                <a:spcPct val="0"/>
              </a:spcBef>
              <a:spcAft>
                <a:spcPct val="0"/>
              </a:spcAft>
              <a:defRPr sz="2400">
                <a:solidFill>
                  <a:schemeClr val="tx1"/>
                </a:solidFill>
                <a:latin typeface="Times New Roman" charset="0"/>
                <a:ea typeface="ＭＳ Ｐゴシック" charset="-128"/>
              </a:defRPr>
            </a:lvl7pPr>
            <a:lvl8pPr marL="1371600" eaLnBrk="0" fontAlgn="base" hangingPunct="0">
              <a:spcBef>
                <a:spcPct val="0"/>
              </a:spcBef>
              <a:spcAft>
                <a:spcPct val="0"/>
              </a:spcAft>
              <a:defRPr sz="2400">
                <a:solidFill>
                  <a:schemeClr val="tx1"/>
                </a:solidFill>
                <a:latin typeface="Times New Roman" charset="0"/>
                <a:ea typeface="ＭＳ Ｐゴシック" charset="-128"/>
              </a:defRPr>
            </a:lvl8pPr>
            <a:lvl9pPr marL="18288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ko-KR" sz="2000" b="1" dirty="0">
                <a:latin typeface="+mn-lt"/>
              </a:rPr>
              <a:t>Output device</a:t>
            </a:r>
          </a:p>
        </p:txBody>
      </p:sp>
      <p:sp>
        <p:nvSpPr>
          <p:cNvPr id="3" name="TextBox 2">
            <a:extLst>
              <a:ext uri="{FF2B5EF4-FFF2-40B4-BE49-F238E27FC236}">
                <a16:creationId xmlns:a16="http://schemas.microsoft.com/office/drawing/2014/main" id="{7A8E3AD6-726B-E947-97D3-81DD216BD190}"/>
              </a:ext>
            </a:extLst>
          </p:cNvPr>
          <p:cNvSpPr txBox="1"/>
          <p:nvPr/>
        </p:nvSpPr>
        <p:spPr>
          <a:xfrm>
            <a:off x="2868276" y="5623057"/>
            <a:ext cx="6685158" cy="261610"/>
          </a:xfrm>
          <a:prstGeom prst="rect">
            <a:avLst/>
          </a:prstGeom>
          <a:noFill/>
        </p:spPr>
        <p:txBody>
          <a:bodyPr wrap="square" rtlCol="0">
            <a:spAutoFit/>
          </a:bodyPr>
          <a:lstStyle/>
          <a:p>
            <a:r>
              <a:rPr kumimoji="1" lang="en-US" altLang="ko-KR" sz="1100" dirty="0">
                <a:solidFill>
                  <a:schemeClr val="bg1">
                    <a:lumMod val="50000"/>
                  </a:schemeClr>
                </a:solidFill>
              </a:rPr>
              <a:t>Figure from: Edward Angel, Interactive Computer Graphics: A Top-down Approach with WebGL,</a:t>
            </a:r>
            <a:r>
              <a:rPr kumimoji="1" lang="ko-KR" altLang="en-US" sz="1100" dirty="0">
                <a:solidFill>
                  <a:schemeClr val="bg1">
                    <a:lumMod val="50000"/>
                  </a:schemeClr>
                </a:solidFill>
              </a:rPr>
              <a:t> </a:t>
            </a:r>
            <a:r>
              <a:rPr kumimoji="1" lang="en-US" altLang="ko-KR" sz="1100" dirty="0">
                <a:solidFill>
                  <a:schemeClr val="bg1">
                    <a:lumMod val="50000"/>
                  </a:schemeClr>
                </a:solidFill>
              </a:rPr>
              <a:t>2014</a:t>
            </a:r>
          </a:p>
        </p:txBody>
      </p:sp>
      <p:sp>
        <p:nvSpPr>
          <p:cNvPr id="4" name="모서리가 둥근 직사각형 3">
            <a:extLst>
              <a:ext uri="{FF2B5EF4-FFF2-40B4-BE49-F238E27FC236}">
                <a16:creationId xmlns:a16="http://schemas.microsoft.com/office/drawing/2014/main" id="{5FA4BD1F-BDF1-A51F-BBE1-4050D831687E}"/>
              </a:ext>
            </a:extLst>
          </p:cNvPr>
          <p:cNvSpPr/>
          <p:nvPr/>
        </p:nvSpPr>
        <p:spPr>
          <a:xfrm>
            <a:off x="5951984" y="2420888"/>
            <a:ext cx="3750646" cy="2859992"/>
          </a:xfrm>
          <a:prstGeom prst="roundRect">
            <a:avLst/>
          </a:prstGeom>
          <a:ln w="38100">
            <a:solidFill>
              <a:srgbClr val="FF0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8" name="TextBox 7">
            <a:extLst>
              <a:ext uri="{FF2B5EF4-FFF2-40B4-BE49-F238E27FC236}">
                <a16:creationId xmlns:a16="http://schemas.microsoft.com/office/drawing/2014/main" id="{BE33F97B-1FA0-C1D0-1260-B5C72DC1ACF8}"/>
              </a:ext>
            </a:extLst>
          </p:cNvPr>
          <p:cNvSpPr txBox="1"/>
          <p:nvPr/>
        </p:nvSpPr>
        <p:spPr>
          <a:xfrm>
            <a:off x="8661045" y="4758703"/>
            <a:ext cx="821059" cy="461665"/>
          </a:xfrm>
          <a:prstGeom prst="rect">
            <a:avLst/>
          </a:prstGeom>
          <a:noFill/>
        </p:spPr>
        <p:txBody>
          <a:bodyPr wrap="none" rtlCol="0">
            <a:spAutoFit/>
          </a:bodyPr>
          <a:lstStyle/>
          <a:p>
            <a:r>
              <a:rPr kumimoji="1" lang="en-US" altLang="ko-KR" sz="2400" b="1" dirty="0">
                <a:solidFill>
                  <a:srgbClr val="FF0000"/>
                </a:solidFill>
              </a:rPr>
              <a:t>GPU</a:t>
            </a:r>
            <a:endParaRPr kumimoji="1" lang="ko-KR" altLang="en-US" sz="2400" b="1" dirty="0">
              <a:solidFill>
                <a:srgbClr val="FF0000"/>
              </a:solidFill>
            </a:endParaRPr>
          </a:p>
        </p:txBody>
      </p:sp>
    </p:spTree>
    <p:extLst>
      <p:ext uri="{BB962C8B-B14F-4D97-AF65-F5344CB8AC3E}">
        <p14:creationId xmlns:p14="http://schemas.microsoft.com/office/powerpoint/2010/main" val="11124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Raster</a:t>
            </a:r>
            <a:endParaRPr kumimoji="1" lang="ko-KR" altLang="en-US" dirty="0"/>
          </a:p>
        </p:txBody>
      </p:sp>
      <p:sp>
        <p:nvSpPr>
          <p:cNvPr id="3" name="내용 개체 틀 2"/>
          <p:cNvSpPr>
            <a:spLocks noGrp="1"/>
          </p:cNvSpPr>
          <p:nvPr>
            <p:ph idx="1"/>
          </p:nvPr>
        </p:nvSpPr>
        <p:spPr/>
        <p:txBody>
          <a:bodyPr>
            <a:normAutofit/>
          </a:bodyPr>
          <a:lstStyle/>
          <a:p>
            <a:r>
              <a:rPr kumimoji="1" lang="en-US" altLang="ko-KR" sz="2400" dirty="0"/>
              <a:t>Raster: set of pixels</a:t>
            </a:r>
          </a:p>
          <a:p>
            <a:r>
              <a:rPr lang="en-US" altLang="ko-KR" sz="2400" dirty="0"/>
              <a:t>Pixel:</a:t>
            </a:r>
            <a:r>
              <a:rPr lang="ko-KR" altLang="en-US" sz="2400" dirty="0"/>
              <a:t> </a:t>
            </a:r>
            <a:r>
              <a:rPr lang="en-US" altLang="ko-KR" sz="2400" dirty="0"/>
              <a:t>Picture Elements</a:t>
            </a:r>
          </a:p>
          <a:p>
            <a:r>
              <a:rPr lang="en-US" altLang="ko-KR" sz="2400" dirty="0"/>
              <a:t>Frame buffer: set of buffers (color, depth, ...) for currently displayed raster</a:t>
            </a:r>
          </a:p>
        </p:txBody>
      </p:sp>
      <p:sp>
        <p:nvSpPr>
          <p:cNvPr id="8" name="슬라이드 번호 개체 틀 7">
            <a:extLst>
              <a:ext uri="{FF2B5EF4-FFF2-40B4-BE49-F238E27FC236}">
                <a16:creationId xmlns:a16="http://schemas.microsoft.com/office/drawing/2014/main" id="{56876555-2832-C6FE-2A7C-2C8C4260B4EF}"/>
              </a:ext>
            </a:extLst>
          </p:cNvPr>
          <p:cNvSpPr>
            <a:spLocks noGrp="1"/>
          </p:cNvSpPr>
          <p:nvPr>
            <p:ph type="sldNum" sz="quarter" idx="12"/>
          </p:nvPr>
        </p:nvSpPr>
        <p:spPr/>
        <p:txBody>
          <a:bodyPr/>
          <a:lstStyle/>
          <a:p>
            <a:fld id="{4BEDD84E-25D4-4983-8AA1-2863C96F08D9}" type="slidenum">
              <a:rPr lang="ko-KR" altLang="en-US" smtClean="0"/>
              <a:t>9</a:t>
            </a:fld>
            <a:endParaRPr lang="ko-KR" altLang="en-US"/>
          </a:p>
        </p:txBody>
      </p:sp>
      <p:pic>
        <p:nvPicPr>
          <p:cNvPr id="6" name="그림 5"/>
          <p:cNvPicPr>
            <a:picLocks noChangeAspect="1"/>
          </p:cNvPicPr>
          <p:nvPr/>
        </p:nvPicPr>
        <p:blipFill>
          <a:blip r:embed="rId3"/>
          <a:stretch>
            <a:fillRect/>
          </a:stretch>
        </p:blipFill>
        <p:spPr>
          <a:xfrm>
            <a:off x="1415480" y="2705179"/>
            <a:ext cx="3239113" cy="3298912"/>
          </a:xfrm>
          <a:prstGeom prst="rect">
            <a:avLst/>
          </a:prstGeom>
        </p:spPr>
      </p:pic>
      <p:pic>
        <p:nvPicPr>
          <p:cNvPr id="7" name="그림 6"/>
          <p:cNvPicPr>
            <a:picLocks noChangeAspect="1"/>
          </p:cNvPicPr>
          <p:nvPr/>
        </p:nvPicPr>
        <p:blipFill>
          <a:blip r:embed="rId4"/>
          <a:stretch>
            <a:fillRect/>
          </a:stretch>
        </p:blipFill>
        <p:spPr>
          <a:xfrm>
            <a:off x="4829634" y="2705179"/>
            <a:ext cx="4367195" cy="3298912"/>
          </a:xfrm>
          <a:prstGeom prst="rect">
            <a:avLst/>
          </a:prstGeom>
        </p:spPr>
      </p:pic>
      <p:sp>
        <p:nvSpPr>
          <p:cNvPr id="4" name="TextBox 3">
            <a:extLst>
              <a:ext uri="{FF2B5EF4-FFF2-40B4-BE49-F238E27FC236}">
                <a16:creationId xmlns:a16="http://schemas.microsoft.com/office/drawing/2014/main" id="{4BFC29D2-492A-5130-E371-3A9CFB1571E6}"/>
              </a:ext>
            </a:extLst>
          </p:cNvPr>
          <p:cNvSpPr txBox="1"/>
          <p:nvPr/>
        </p:nvSpPr>
        <p:spPr>
          <a:xfrm>
            <a:off x="1860259" y="6092007"/>
            <a:ext cx="6685158" cy="261610"/>
          </a:xfrm>
          <a:prstGeom prst="rect">
            <a:avLst/>
          </a:prstGeom>
          <a:noFill/>
        </p:spPr>
        <p:txBody>
          <a:bodyPr wrap="square" rtlCol="0">
            <a:spAutoFit/>
          </a:bodyPr>
          <a:lstStyle/>
          <a:p>
            <a:r>
              <a:rPr kumimoji="1" lang="en-US" altLang="ko-KR" sz="1100" dirty="0">
                <a:solidFill>
                  <a:schemeClr val="bg1">
                    <a:lumMod val="50000"/>
                  </a:schemeClr>
                </a:solidFill>
              </a:rPr>
              <a:t>Figure from: Edward Angel, Interactive Computer Graphics: A Top-down Approach with WebGL,</a:t>
            </a:r>
            <a:r>
              <a:rPr kumimoji="1" lang="ko-KR" altLang="en-US" sz="1100" dirty="0">
                <a:solidFill>
                  <a:schemeClr val="bg1">
                    <a:lumMod val="50000"/>
                  </a:schemeClr>
                </a:solidFill>
              </a:rPr>
              <a:t> </a:t>
            </a:r>
            <a:r>
              <a:rPr kumimoji="1" lang="en-US" altLang="ko-KR" sz="1100" dirty="0">
                <a:solidFill>
                  <a:schemeClr val="bg1">
                    <a:lumMod val="50000"/>
                  </a:schemeClr>
                </a:solidFill>
              </a:rPr>
              <a:t>2014</a:t>
            </a:r>
          </a:p>
        </p:txBody>
      </p:sp>
    </p:spTree>
    <p:extLst>
      <p:ext uri="{BB962C8B-B14F-4D97-AF65-F5344CB8AC3E}">
        <p14:creationId xmlns:p14="http://schemas.microsoft.com/office/powerpoint/2010/main" val="177362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A5A5A5"/>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A5A5A5"/>
                                      </p:to>
                                    </p:animClr>
                                  </p:sub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10651</TotalTime>
  <Words>3539</Words>
  <Application>Microsoft Macintosh PowerPoint</Application>
  <PresentationFormat>와이드스크린</PresentationFormat>
  <Paragraphs>317</Paragraphs>
  <Slides>17</Slides>
  <Notes>17</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17</vt:i4>
      </vt:variant>
    </vt:vector>
  </HeadingPairs>
  <TitlesOfParts>
    <vt:vector size="27" baseType="lpstr">
      <vt:lpstr>굴림</vt:lpstr>
      <vt:lpstr>돋움</vt:lpstr>
      <vt:lpstr>맑은 고딕</vt:lpstr>
      <vt:lpstr>시스템 서체 일반체</vt:lpstr>
      <vt:lpstr>NanumSquare Neo OTF Regular</vt:lpstr>
      <vt:lpstr>Arial</vt:lpstr>
      <vt:lpstr>Menlo</vt:lpstr>
      <vt:lpstr>Tahoma</vt:lpstr>
      <vt:lpstr>Wingdings</vt:lpstr>
      <vt:lpstr>1_Office 테마</vt:lpstr>
      <vt:lpstr>01_1 Introduction</vt:lpstr>
      <vt:lpstr>Computer Graphics</vt:lpstr>
      <vt:lpstr>Three Major Areas in Computer Graphics</vt:lpstr>
      <vt:lpstr>Related Fields to CG (1/2)</vt:lpstr>
      <vt:lpstr>Other Related Fields with CG (2/2)</vt:lpstr>
      <vt:lpstr>Applications of CG (1/2)</vt:lpstr>
      <vt:lpstr>Applications of CG (2/2)</vt:lpstr>
      <vt:lpstr>Computer Graphics System</vt:lpstr>
      <vt:lpstr>Raster</vt:lpstr>
      <vt:lpstr>Scan Conversion (Rasterization)</vt:lpstr>
      <vt:lpstr>Graphic Processing Unit (GPU)</vt:lpstr>
      <vt:lpstr>CRT (Cathode-Ray-Tube)</vt:lpstr>
      <vt:lpstr>Raster Display Method</vt:lpstr>
      <vt:lpstr>Flat-Panel Display</vt:lpstr>
      <vt:lpstr>Input Devices</vt:lpstr>
      <vt:lpstr>OpenGL</vt:lpstr>
      <vt:lpstr>Double Buffering</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426</cp:revision>
  <dcterms:created xsi:type="dcterms:W3CDTF">2006-10-05T04:04:58Z</dcterms:created>
  <dcterms:modified xsi:type="dcterms:W3CDTF">2025-02-15T20:16:54Z</dcterms:modified>
</cp:coreProperties>
</file>